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8" roundtripDataSignature="AMtx7mjw6za4kZf06awugwyXuIhcXyz9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0c32f38601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10c32f38601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type="title">
  <p:cSld name="TITLE">
    <p:spTree>
      <p:nvGrpSpPr>
        <p:cNvPr id="22" name="Shape 22"/>
        <p:cNvGrpSpPr/>
        <p:nvPr/>
      </p:nvGrpSpPr>
      <p:grpSpPr>
        <a:xfrm>
          <a:off x="0" y="0"/>
          <a:ext cx="0" cy="0"/>
          <a:chOff x="0" y="0"/>
          <a:chExt cx="0" cy="0"/>
        </a:xfrm>
      </p:grpSpPr>
      <p:grpSp>
        <p:nvGrpSpPr>
          <p:cNvPr id="23" name="Google Shape;23;p13"/>
          <p:cNvGrpSpPr/>
          <p:nvPr/>
        </p:nvGrpSpPr>
        <p:grpSpPr>
          <a:xfrm>
            <a:off x="0" y="-8467"/>
            <a:ext cx="12192000" cy="6866467"/>
            <a:chOff x="0" y="-8467"/>
            <a:chExt cx="12192000" cy="6866467"/>
          </a:xfrm>
        </p:grpSpPr>
        <p:cxnSp>
          <p:nvCxnSpPr>
            <p:cNvPr id="24" name="Google Shape;24;p1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 name="Google Shape;25;p1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6" name="Google Shape;26;p1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7" name="Google Shape;27;p1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13"/>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0" name="Google Shape;30;p1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1" name="Google Shape;31;p1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2" name="Google Shape;32;p1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13"/>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13"/>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36" name="Google Shape;36;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légende">
  <p:cSld name="Titre et légende">
    <p:spTree>
      <p:nvGrpSpPr>
        <p:cNvPr id="90" name="Shape 90"/>
        <p:cNvGrpSpPr/>
        <p:nvPr/>
      </p:nvGrpSpPr>
      <p:grpSpPr>
        <a:xfrm>
          <a:off x="0" y="0"/>
          <a:ext cx="0" cy="0"/>
          <a:chOff x="0" y="0"/>
          <a:chExt cx="0" cy="0"/>
        </a:xfrm>
      </p:grpSpPr>
      <p:sp>
        <p:nvSpPr>
          <p:cNvPr id="91" name="Google Shape;91;p25"/>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5"/>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93" name="Google Shape;93;p2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tion avec légende">
  <p:cSld name="Citation avec légende">
    <p:spTree>
      <p:nvGrpSpPr>
        <p:cNvPr id="96" name="Shape 96"/>
        <p:cNvGrpSpPr/>
        <p:nvPr/>
      </p:nvGrpSpPr>
      <p:grpSpPr>
        <a:xfrm>
          <a:off x="0" y="0"/>
          <a:ext cx="0" cy="0"/>
          <a:chOff x="0" y="0"/>
          <a:chExt cx="0" cy="0"/>
        </a:xfrm>
      </p:grpSpPr>
      <p:sp>
        <p:nvSpPr>
          <p:cNvPr id="97" name="Google Shape;97;p26"/>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6"/>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99" name="Google Shape;99;p26"/>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0" name="Google Shape;100;p2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26"/>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FFDE6A"/>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04" name="Google Shape;104;p26"/>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FFDE6A"/>
                </a:solidFill>
                <a:latin typeface="Arial"/>
                <a:ea typeface="Arial"/>
                <a:cs typeface="Arial"/>
                <a:sym typeface="Arial"/>
              </a:rPr>
              <a:t>”</a:t>
            </a:r>
            <a:endParaRPr b="0" i="0" sz="1800" u="none" cap="none" strike="noStrike">
              <a:solidFill>
                <a:srgbClr val="FFDE6A"/>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p:cSld name="Carte nom">
    <p:spTree>
      <p:nvGrpSpPr>
        <p:cNvPr id="105" name="Shape 105"/>
        <p:cNvGrpSpPr/>
        <p:nvPr/>
      </p:nvGrpSpPr>
      <p:grpSpPr>
        <a:xfrm>
          <a:off x="0" y="0"/>
          <a:ext cx="0" cy="0"/>
          <a:chOff x="0" y="0"/>
          <a:chExt cx="0" cy="0"/>
        </a:xfrm>
      </p:grpSpPr>
      <p:sp>
        <p:nvSpPr>
          <p:cNvPr id="106" name="Google Shape;106;p27"/>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7"/>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08" name="Google Shape;108;p2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citation">
  <p:cSld name="Carte nom citation">
    <p:spTree>
      <p:nvGrpSpPr>
        <p:cNvPr id="111" name="Shape 111"/>
        <p:cNvGrpSpPr/>
        <p:nvPr/>
      </p:nvGrpSpPr>
      <p:grpSpPr>
        <a:xfrm>
          <a:off x="0" y="0"/>
          <a:ext cx="0" cy="0"/>
          <a:chOff x="0" y="0"/>
          <a:chExt cx="0" cy="0"/>
        </a:xfrm>
      </p:grpSpPr>
      <p:sp>
        <p:nvSpPr>
          <p:cNvPr id="112" name="Google Shape;112;p28"/>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8"/>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14" name="Google Shape;114;p28"/>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15" name="Google Shape;115;p2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28"/>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FFDE6A"/>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 name="Google Shape;119;p28"/>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US" sz="8000" u="none" cap="none" strike="noStrike">
                <a:solidFill>
                  <a:srgbClr val="FFDE6A"/>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i ou faux">
  <p:cSld name="Vrai ou faux">
    <p:spTree>
      <p:nvGrpSpPr>
        <p:cNvPr id="120" name="Shape 120"/>
        <p:cNvGrpSpPr/>
        <p:nvPr/>
      </p:nvGrpSpPr>
      <p:grpSpPr>
        <a:xfrm>
          <a:off x="0" y="0"/>
          <a:ext cx="0" cy="0"/>
          <a:chOff x="0" y="0"/>
          <a:chExt cx="0" cy="0"/>
        </a:xfrm>
      </p:grpSpPr>
      <p:sp>
        <p:nvSpPr>
          <p:cNvPr id="121" name="Google Shape;121;p29"/>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9"/>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23" name="Google Shape;123;p29"/>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124" name="Google Shape;124;p2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27" name="Shape 127"/>
        <p:cNvGrpSpPr/>
        <p:nvPr/>
      </p:nvGrpSpPr>
      <p:grpSpPr>
        <a:xfrm>
          <a:off x="0" y="0"/>
          <a:ext cx="0" cy="0"/>
          <a:chOff x="0" y="0"/>
          <a:chExt cx="0" cy="0"/>
        </a:xfrm>
      </p:grpSpPr>
      <p:sp>
        <p:nvSpPr>
          <p:cNvPr id="128" name="Google Shape;128;p3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30"/>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0" name="Google Shape;130;p3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3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33" name="Shape 133"/>
        <p:cNvGrpSpPr/>
        <p:nvPr/>
      </p:nvGrpSpPr>
      <p:grpSpPr>
        <a:xfrm>
          <a:off x="0" y="0"/>
          <a:ext cx="0" cy="0"/>
          <a:chOff x="0" y="0"/>
          <a:chExt cx="0" cy="0"/>
        </a:xfrm>
      </p:grpSpPr>
      <p:sp>
        <p:nvSpPr>
          <p:cNvPr id="134" name="Google Shape;134;p31"/>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1"/>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36" name="Google Shape;136;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56" name="Shape 156"/>
        <p:cNvGrpSpPr/>
        <p:nvPr/>
      </p:nvGrpSpPr>
      <p:grpSpPr>
        <a:xfrm>
          <a:off x="0" y="0"/>
          <a:ext cx="0" cy="0"/>
          <a:chOff x="0" y="0"/>
          <a:chExt cx="0" cy="0"/>
        </a:xfrm>
      </p:grpSpPr>
      <p:sp>
        <p:nvSpPr>
          <p:cNvPr id="157" name="Google Shape;157;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59" name="Google Shape;159;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62" name="Shape 162"/>
        <p:cNvGrpSpPr/>
        <p:nvPr/>
      </p:nvGrpSpPr>
      <p:grpSpPr>
        <a:xfrm>
          <a:off x="0" y="0"/>
          <a:ext cx="0" cy="0"/>
          <a:chOff x="0" y="0"/>
          <a:chExt cx="0" cy="0"/>
        </a:xfrm>
      </p:grpSpPr>
      <p:sp>
        <p:nvSpPr>
          <p:cNvPr id="163" name="Google Shape;163;p18"/>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8"/>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165" name="Google Shape;165;p18"/>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166" name="Google Shape;166;p1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1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1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9" name="Shape 39"/>
        <p:cNvGrpSpPr/>
        <p:nvPr/>
      </p:nvGrpSpPr>
      <p:grpSpPr>
        <a:xfrm>
          <a:off x="0" y="0"/>
          <a:ext cx="0" cy="0"/>
          <a:chOff x="0" y="0"/>
          <a:chExt cx="0" cy="0"/>
        </a:xfrm>
      </p:grpSpPr>
      <p:sp>
        <p:nvSpPr>
          <p:cNvPr id="40" name="Google Shape;40;p1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2" name="Google Shape;42;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45" name="Shape 45"/>
        <p:cNvGrpSpPr/>
        <p:nvPr/>
      </p:nvGrpSpPr>
      <p:grpSpPr>
        <a:xfrm>
          <a:off x="0" y="0"/>
          <a:ext cx="0" cy="0"/>
          <a:chOff x="0" y="0"/>
          <a:chExt cx="0" cy="0"/>
        </a:xfrm>
      </p:grpSpPr>
      <p:sp>
        <p:nvSpPr>
          <p:cNvPr id="46" name="Google Shape;46;p17"/>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8" name="Google Shape;48;p17"/>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49" name="Google Shape;49;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2" name="Shape 52"/>
        <p:cNvGrpSpPr/>
        <p:nvPr/>
      </p:nvGrpSpPr>
      <p:grpSpPr>
        <a:xfrm>
          <a:off x="0" y="0"/>
          <a:ext cx="0" cy="0"/>
          <a:chOff x="0" y="0"/>
          <a:chExt cx="0" cy="0"/>
        </a:xfrm>
      </p:grpSpPr>
      <p:sp>
        <p:nvSpPr>
          <p:cNvPr id="53" name="Google Shape;53;p19"/>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9"/>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5" name="Google Shape;55;p1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8" name="Shape 58"/>
        <p:cNvGrpSpPr/>
        <p:nvPr/>
      </p:nvGrpSpPr>
      <p:grpSpPr>
        <a:xfrm>
          <a:off x="0" y="0"/>
          <a:ext cx="0" cy="0"/>
          <a:chOff x="0" y="0"/>
          <a:chExt cx="0" cy="0"/>
        </a:xfrm>
      </p:grpSpPr>
      <p:sp>
        <p:nvSpPr>
          <p:cNvPr id="59" name="Google Shape;59;p2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0"/>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1" name="Google Shape;61;p20"/>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2" name="Google Shape;62;p2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5" name="Shape 65"/>
        <p:cNvGrpSpPr/>
        <p:nvPr/>
      </p:nvGrpSpPr>
      <p:grpSpPr>
        <a:xfrm>
          <a:off x="0" y="0"/>
          <a:ext cx="0" cy="0"/>
          <a:chOff x="0" y="0"/>
          <a:chExt cx="0" cy="0"/>
        </a:xfrm>
      </p:grpSpPr>
      <p:sp>
        <p:nvSpPr>
          <p:cNvPr id="66" name="Google Shape;66;p2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68" name="Google Shape;68;p21"/>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69" name="Google Shape;69;p21"/>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70" name="Google Shape;70;p21"/>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71" name="Google Shape;71;p2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4" name="Shape 74"/>
        <p:cNvGrpSpPr/>
        <p:nvPr/>
      </p:nvGrpSpPr>
      <p:grpSpPr>
        <a:xfrm>
          <a:off x="0" y="0"/>
          <a:ext cx="0" cy="0"/>
          <a:chOff x="0" y="0"/>
          <a:chExt cx="0" cy="0"/>
        </a:xfrm>
      </p:grpSpPr>
      <p:sp>
        <p:nvSpPr>
          <p:cNvPr id="75" name="Google Shape;75;p2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79" name="Shape 79"/>
        <p:cNvGrpSpPr/>
        <p:nvPr/>
      </p:nvGrpSpPr>
      <p:grpSpPr>
        <a:xfrm>
          <a:off x="0" y="0"/>
          <a:ext cx="0" cy="0"/>
          <a:chOff x="0" y="0"/>
          <a:chExt cx="0" cy="0"/>
        </a:xfrm>
      </p:grpSpPr>
      <p:sp>
        <p:nvSpPr>
          <p:cNvPr id="80" name="Google Shape;80;p2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83" name="Shape 83"/>
        <p:cNvGrpSpPr/>
        <p:nvPr/>
      </p:nvGrpSpPr>
      <p:grpSpPr>
        <a:xfrm>
          <a:off x="0" y="0"/>
          <a:ext cx="0" cy="0"/>
          <a:chOff x="0" y="0"/>
          <a:chExt cx="0" cy="0"/>
        </a:xfrm>
      </p:grpSpPr>
      <p:sp>
        <p:nvSpPr>
          <p:cNvPr id="84" name="Google Shape;84;p24"/>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4"/>
          <p:cNvSpPr/>
          <p:nvPr>
            <p:ph idx="2" type="pic"/>
          </p:nvPr>
        </p:nvSpPr>
        <p:spPr>
          <a:xfrm>
            <a:off x="677334" y="609600"/>
            <a:ext cx="8596668" cy="3845718"/>
          </a:xfrm>
          <a:prstGeom prst="rect">
            <a:avLst/>
          </a:prstGeom>
          <a:noFill/>
          <a:ln>
            <a:noFill/>
          </a:ln>
        </p:spPr>
      </p:sp>
      <p:sp>
        <p:nvSpPr>
          <p:cNvPr id="86" name="Google Shape;86;p24"/>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87" name="Google Shape;87;p2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2"/>
          <p:cNvGrpSpPr/>
          <p:nvPr/>
        </p:nvGrpSpPr>
        <p:grpSpPr>
          <a:xfrm>
            <a:off x="0" y="-8467"/>
            <a:ext cx="12192000" cy="6866467"/>
            <a:chOff x="0" y="-8467"/>
            <a:chExt cx="12192000" cy="6866467"/>
          </a:xfrm>
        </p:grpSpPr>
        <p:cxnSp>
          <p:nvCxnSpPr>
            <p:cNvPr id="7" name="Google Shape;7;p12"/>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8" name="Google Shape;8;p12"/>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9" name="Google Shape;9;p12"/>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12"/>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2"/>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2"/>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13" name="Google Shape;13;p12"/>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14" name="Google Shape;14;p12"/>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12"/>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12"/>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 name="Google Shape;17;p1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1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9" name="Google Shape;19;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0" name="Google Shape;20;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21" name="Google Shape;21;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0" y="-8467"/>
            <a:ext cx="12192000" cy="6866467"/>
            <a:chOff x="0" y="-8467"/>
            <a:chExt cx="12192000" cy="6866467"/>
          </a:xfrm>
        </p:grpSpPr>
        <p:cxnSp>
          <p:nvCxnSpPr>
            <p:cNvPr id="141" name="Google Shape;141;p14"/>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142" name="Google Shape;142;p14"/>
            <p:cNvCxnSpPr/>
            <p:nvPr/>
          </p:nvCxnSpPr>
          <p:spPr>
            <a:xfrm flipH="1">
              <a:off x="7425267" y="3681413"/>
              <a:ext cx="4763558" cy="3176587"/>
            </a:xfrm>
            <a:prstGeom prst="straightConnector1">
              <a:avLst/>
            </a:prstGeom>
            <a:noFill/>
            <a:ln cap="flat" cmpd="sng" w="9525">
              <a:solidFill>
                <a:schemeClr val="dk1"/>
              </a:solidFill>
              <a:prstDash val="solid"/>
              <a:round/>
              <a:headEnd len="sm" w="sm" type="none"/>
              <a:tailEnd len="sm" w="sm" type="none"/>
            </a:ln>
          </p:spPr>
        </p:cxnSp>
        <p:sp>
          <p:nvSpPr>
            <p:cNvPr id="143" name="Google Shape;143;p1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44" name="Google Shape;144;p1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5" name="Google Shape;145;p14"/>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147" name="Google Shape;147;p1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148" name="Google Shape;148;p1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49" name="Google Shape;149;p1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4"/>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 name="Google Shape;151;p1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2"/>
                </a:solidFill>
                <a:latin typeface="Arial"/>
                <a:ea typeface="Arial"/>
                <a:cs typeface="Arial"/>
                <a:sym typeface="Arial"/>
              </a:defRPr>
            </a:lvl9pPr>
          </a:lstStyle>
          <a:p/>
        </p:txBody>
      </p:sp>
      <p:sp>
        <p:nvSpPr>
          <p:cNvPr id="152" name="Google Shape;152;p1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FEFEFE"/>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FEFEFE"/>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FEFEFE"/>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FEFEFE"/>
                </a:solidFill>
                <a:latin typeface="Trebuchet MS"/>
                <a:ea typeface="Trebuchet MS"/>
                <a:cs typeface="Trebuchet MS"/>
                <a:sym typeface="Trebuchet MS"/>
              </a:defRPr>
            </a:lvl9pPr>
          </a:lstStyle>
          <a:p/>
        </p:txBody>
      </p:sp>
      <p:sp>
        <p:nvSpPr>
          <p:cNvPr id="153" name="Google Shape;153;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9pPr>
          </a:lstStyle>
          <a:p/>
        </p:txBody>
      </p:sp>
      <p:sp>
        <p:nvSpPr>
          <p:cNvPr id="154" name="Google Shape;154;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Trebuchet MS"/>
                <a:ea typeface="Trebuchet MS"/>
                <a:cs typeface="Trebuchet MS"/>
                <a:sym typeface="Trebuchet MS"/>
              </a:defRPr>
            </a:lvl9pPr>
          </a:lstStyle>
          <a:p/>
        </p:txBody>
      </p:sp>
      <p:sp>
        <p:nvSpPr>
          <p:cNvPr id="155" name="Google Shape;155;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2.jpg"/><Relationship Id="rId5"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20.jpg"/><Relationship Id="rId5"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lyceejeanmoulin-roubaix.fr/erasmus-et-les-stages-en-bts-a-letranger.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7.jpg"/><Relationship Id="rId5"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6.jpg"/><Relationship Id="rId5"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21.jpg"/><Relationship Id="rId5" Type="http://schemas.openxmlformats.org/officeDocument/2006/relationships/image" Target="../media/image3.jpg"/><Relationship Id="rId6"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6.jpg"/><Relationship Id="rId5"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pic>
        <p:nvPicPr>
          <p:cNvPr descr="Une image contenant bâtiment, ciel, extérieur, voûte&#10;&#10;Description générée automatiquement" id="173" name="Google Shape;173;p1"/>
          <p:cNvPicPr preferRelativeResize="0"/>
          <p:nvPr/>
        </p:nvPicPr>
        <p:blipFill rotWithShape="1">
          <a:blip r:embed="rId3">
            <a:alphaModFix/>
          </a:blip>
          <a:srcRect b="0" l="17477" r="3762" t="9091"/>
          <a:stretch/>
        </p:blipFill>
        <p:spPr>
          <a:xfrm>
            <a:off x="3916079" y="-1"/>
            <a:ext cx="7922146" cy="6858001"/>
          </a:xfrm>
          <a:custGeom>
            <a:rect b="b" l="l" r="r" t="t"/>
            <a:pathLst>
              <a:path extrusionOk="0" h="6858001" w="7922146">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174" name="Google Shape;174;p1"/>
          <p:cNvSpPr txBox="1"/>
          <p:nvPr>
            <p:ph type="ctrTitle"/>
          </p:nvPr>
        </p:nvSpPr>
        <p:spPr>
          <a:xfrm>
            <a:off x="668875" y="2154025"/>
            <a:ext cx="4293900" cy="21555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00000"/>
              </a:lnSpc>
              <a:spcBef>
                <a:spcPts val="0"/>
              </a:spcBef>
              <a:spcAft>
                <a:spcPts val="0"/>
              </a:spcAft>
              <a:buClr>
                <a:schemeClr val="accent1"/>
              </a:buClr>
              <a:buSzPct val="100000"/>
              <a:buFont typeface="Trebuchet MS"/>
              <a:buNone/>
            </a:pPr>
            <a:r>
              <a:t/>
            </a:r>
            <a:endParaRPr sz="4800"/>
          </a:p>
          <a:p>
            <a:pPr indent="0" lvl="0" marL="0" rtl="0" algn="r">
              <a:lnSpc>
                <a:spcPct val="100000"/>
              </a:lnSpc>
              <a:spcBef>
                <a:spcPts val="0"/>
              </a:spcBef>
              <a:spcAft>
                <a:spcPts val="0"/>
              </a:spcAft>
              <a:buClr>
                <a:schemeClr val="accent1"/>
              </a:buClr>
              <a:buSzPct val="100000"/>
              <a:buFont typeface="Trebuchet MS"/>
              <a:buNone/>
            </a:pPr>
            <a:r>
              <a:rPr lang="en-US" sz="4800"/>
              <a:t>Stage à Lisbonne, Portugal</a:t>
            </a:r>
            <a:endParaRPr sz="4800"/>
          </a:p>
        </p:txBody>
      </p:sp>
      <p:sp>
        <p:nvSpPr>
          <p:cNvPr id="175" name="Google Shape;175;p1"/>
          <p:cNvSpPr txBox="1"/>
          <p:nvPr>
            <p:ph idx="1" type="subTitle"/>
          </p:nvPr>
        </p:nvSpPr>
        <p:spPr>
          <a:xfrm>
            <a:off x="677325" y="4309425"/>
            <a:ext cx="4079700" cy="12498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1120"/>
              <a:buNone/>
            </a:pPr>
            <a:r>
              <a:rPr lang="en-US" sz="1400"/>
              <a:t>Je m’appelle PEDRO Maria, j’ai 21 ans, je suis angolaise, je suis étudiante en 2éme année BTS Comptabilité et gestion au Lycée Jean Moulin. J’ai effectué mon stage à Lisbonne du 10 mai au 9 juillet 2021, à Koala Rest,</a:t>
            </a:r>
            <a:r>
              <a:rPr b="1" lang="en-US" sz="1400"/>
              <a:t> </a:t>
            </a:r>
            <a:r>
              <a:rPr b="1" lang="en-US" sz="1300">
                <a:solidFill>
                  <a:srgbClr val="7F7F7F"/>
                </a:solidFill>
              </a:rPr>
              <a:t>où j’ai pu parler anglais, espagnol, portugais et français. </a:t>
            </a:r>
            <a:endParaRPr/>
          </a:p>
        </p:txBody>
      </p:sp>
      <p:cxnSp>
        <p:nvCxnSpPr>
          <p:cNvPr id="176" name="Google Shape;176;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77" name="Google Shape;177;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78" name="Google Shape;178;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79" name="Google Shape;179;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80" name="Google Shape;180;p1"/>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46274"/>
            </a:srgbClr>
          </a:solidFill>
          <a:ln>
            <a:noFill/>
          </a:ln>
        </p:spPr>
      </p:sp>
      <p:sp>
        <p:nvSpPr>
          <p:cNvPr id="182" name="Google Shape;182;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183" name="Google Shape;183;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84" name="Google Shape;184;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
          <p:cNvSpPr txBox="1"/>
          <p:nvPr/>
        </p:nvSpPr>
        <p:spPr>
          <a:xfrm>
            <a:off x="1846925" y="509050"/>
            <a:ext cx="3405300" cy="983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Trebuchet MS"/>
                <a:ea typeface="Trebuchet MS"/>
                <a:cs typeface="Trebuchet MS"/>
                <a:sym typeface="Trebuchet MS"/>
              </a:rPr>
              <a:t>Powerpoint réalisé le 9 novembre 2021 par PEDRO Maria Isabel</a:t>
            </a:r>
            <a:endParaRPr b="0"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Arial"/>
                <a:ea typeface="Arial"/>
                <a:cs typeface="Arial"/>
                <a:sym typeface="Arial"/>
              </a:rPr>
              <a:t>Lycée Jean Moulin, Roubaix, France</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p:txBody>
      </p:sp>
      <p:sp>
        <p:nvSpPr>
          <p:cNvPr id="186" name="Google Shape;186;p1"/>
          <p:cNvSpPr txBox="1"/>
          <p:nvPr/>
        </p:nvSpPr>
        <p:spPr>
          <a:xfrm>
            <a:off x="939750" y="1300175"/>
            <a:ext cx="38172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00"/>
              <a:buFont typeface="Arial"/>
              <a:buNone/>
            </a:pPr>
            <a:r>
              <a:t/>
            </a:r>
            <a:endParaRPr b="0" i="0" sz="400" u="none" cap="none" strike="noStrike">
              <a:solidFill>
                <a:schemeClr val="dk1"/>
              </a:solidFill>
              <a:latin typeface="Trebuchet MS"/>
              <a:ea typeface="Trebuchet MS"/>
              <a:cs typeface="Trebuchet MS"/>
              <a:sym typeface="Trebuchet MS"/>
            </a:endParaRPr>
          </a:p>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Trebuchet MS"/>
                <a:ea typeface="Trebuchet MS"/>
                <a:cs typeface="Trebuchet MS"/>
                <a:sym typeface="Trebuchet MS"/>
              </a:rPr>
              <a:t>Stage de 1ère année de BTS CG</a:t>
            </a:r>
            <a:endParaRPr b="0"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mc:AlternateContent>
    <mc:Choice Requires="p14">
      <p:transition spd="slow" p14:dur="2000">
        <p14:ferris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400"/>
                                        <p:tgtEl>
                                          <p:spTgt spid="175">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174"/>
                                        </p:tgtEl>
                                        <p:attrNameLst>
                                          <p:attrName>style.visibility</p:attrName>
                                        </p:attrNameLst>
                                      </p:cBhvr>
                                      <p:to>
                                        <p:strVal val="visible"/>
                                      </p:to>
                                    </p:set>
                                    <p:animEffect filter="fade" transition="in">
                                      <p:cBhvr>
                                        <p:cTn dur="4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1" name="Shape 331"/>
        <p:cNvGrpSpPr/>
        <p:nvPr/>
      </p:nvGrpSpPr>
      <p:grpSpPr>
        <a:xfrm>
          <a:off x="0" y="0"/>
          <a:ext cx="0" cy="0"/>
          <a:chOff x="0" y="0"/>
          <a:chExt cx="0" cy="0"/>
        </a:xfrm>
      </p:grpSpPr>
      <p:grpSp>
        <p:nvGrpSpPr>
          <p:cNvPr id="332" name="Google Shape;332;p10"/>
          <p:cNvGrpSpPr/>
          <p:nvPr/>
        </p:nvGrpSpPr>
        <p:grpSpPr>
          <a:xfrm>
            <a:off x="0" y="-8467"/>
            <a:ext cx="12192000" cy="6866467"/>
            <a:chOff x="0" y="-8467"/>
            <a:chExt cx="12192000" cy="6866467"/>
          </a:xfrm>
        </p:grpSpPr>
        <p:cxnSp>
          <p:nvCxnSpPr>
            <p:cNvPr id="333" name="Google Shape;333;p10"/>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334" name="Google Shape;334;p10"/>
            <p:cNvCxnSpPr/>
            <p:nvPr/>
          </p:nvCxnSpPr>
          <p:spPr>
            <a:xfrm flipH="1">
              <a:off x="7425267" y="3681413"/>
              <a:ext cx="4763558" cy="3176587"/>
            </a:xfrm>
            <a:prstGeom prst="straightConnector1">
              <a:avLst/>
            </a:prstGeom>
            <a:noFill/>
            <a:ln cap="flat" cmpd="sng" w="9525">
              <a:solidFill>
                <a:schemeClr val="dk1"/>
              </a:solidFill>
              <a:prstDash val="solid"/>
              <a:round/>
              <a:headEnd len="sm" w="sm" type="none"/>
              <a:tailEnd len="sm" w="sm" type="none"/>
            </a:ln>
          </p:spPr>
        </p:cxnSp>
        <p:sp>
          <p:nvSpPr>
            <p:cNvPr id="335" name="Google Shape;335;p10"/>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36" name="Google Shape;336;p10"/>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7" name="Google Shape;337;p10"/>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0"/>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39" name="Google Shape;339;p10"/>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40" name="Google Shape;340;p10"/>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41" name="Google Shape;341;p10"/>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10"/>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3" name="Google Shape;343;p10"/>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Une image contenant texte, extérieur&#10;&#10;Description générée automatiquement" id="344" name="Google Shape;344;p10"/>
          <p:cNvPicPr preferRelativeResize="0"/>
          <p:nvPr/>
        </p:nvPicPr>
        <p:blipFill rotWithShape="1">
          <a:blip r:embed="rId3">
            <a:alphaModFix/>
          </a:blip>
          <a:srcRect b="6151" l="0" r="0" t="25245"/>
          <a:stretch/>
        </p:blipFill>
        <p:spPr>
          <a:xfrm>
            <a:off x="20" y="10"/>
            <a:ext cx="7497313" cy="6857990"/>
          </a:xfrm>
          <a:prstGeom prst="rect">
            <a:avLst/>
          </a:prstGeom>
          <a:noFill/>
          <a:ln>
            <a:noFill/>
          </a:ln>
        </p:spPr>
      </p:pic>
      <p:sp>
        <p:nvSpPr>
          <p:cNvPr id="345" name="Google Shape;345;p10"/>
          <p:cNvSpPr/>
          <p:nvPr/>
        </p:nvSpPr>
        <p:spPr>
          <a:xfrm>
            <a:off x="-236725" y="2502448"/>
            <a:ext cx="5912339" cy="3740264"/>
          </a:xfrm>
          <a:custGeom>
            <a:rect b="b" l="l" r="r" t="t"/>
            <a:pathLst>
              <a:path extrusionOk="0" h="2882670" w="5912339">
                <a:moveTo>
                  <a:pt x="0" y="0"/>
                </a:moveTo>
                <a:lnTo>
                  <a:pt x="5912339" y="0"/>
                </a:lnTo>
                <a:lnTo>
                  <a:pt x="5055350" y="2882670"/>
                </a:lnTo>
                <a:lnTo>
                  <a:pt x="0" y="2882670"/>
                </a:lnTo>
                <a:close/>
              </a:path>
            </a:pathLst>
          </a:custGeom>
          <a:solidFill>
            <a:schemeClr val="dk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346" name="Google Shape;346;p10"/>
          <p:cNvSpPr txBox="1"/>
          <p:nvPr>
            <p:ph type="title"/>
          </p:nvPr>
        </p:nvSpPr>
        <p:spPr>
          <a:xfrm>
            <a:off x="534955" y="2768082"/>
            <a:ext cx="4590661" cy="1256522"/>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3200"/>
              <a:buFont typeface="Trebuchet MS"/>
              <a:buNone/>
            </a:pPr>
            <a:r>
              <a:rPr lang="en-US" sz="3200"/>
              <a:t>PORTO </a:t>
            </a:r>
            <a:endParaRPr/>
          </a:p>
        </p:txBody>
      </p:sp>
      <p:pic>
        <p:nvPicPr>
          <p:cNvPr descr="Une image contenant bâtiment, extérieur, stade&#10;&#10;Description générée automatiquement" id="347" name="Google Shape;347;p10"/>
          <p:cNvPicPr preferRelativeResize="0"/>
          <p:nvPr/>
        </p:nvPicPr>
        <p:blipFill rotWithShape="1">
          <a:blip r:embed="rId4">
            <a:alphaModFix/>
          </a:blip>
          <a:srcRect b="3" l="0" r="3" t="2613"/>
          <a:stretch/>
        </p:blipFill>
        <p:spPr>
          <a:xfrm>
            <a:off x="7497333" y="10"/>
            <a:ext cx="4694666" cy="3428990"/>
          </a:xfrm>
          <a:prstGeom prst="rect">
            <a:avLst/>
          </a:prstGeom>
          <a:noFill/>
          <a:ln>
            <a:noFill/>
          </a:ln>
        </p:spPr>
      </p:pic>
      <p:pic>
        <p:nvPicPr>
          <p:cNvPr descr="Une image contenant ciel, herbe, extérieur, arbre&#10;&#10;Description générée automatiquement" id="348" name="Google Shape;348;p10"/>
          <p:cNvPicPr preferRelativeResize="0"/>
          <p:nvPr/>
        </p:nvPicPr>
        <p:blipFill rotWithShape="1">
          <a:blip r:embed="rId5">
            <a:alphaModFix/>
          </a:blip>
          <a:srcRect b="-2" l="0" r="-2" t="2534"/>
          <a:stretch/>
        </p:blipFill>
        <p:spPr>
          <a:xfrm>
            <a:off x="7497333" y="3429000"/>
            <a:ext cx="4690872" cy="3429000"/>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46"/>
                                        </p:tgtEl>
                                        <p:attrNameLst>
                                          <p:attrName>style.visibility</p:attrName>
                                        </p:attrNameLst>
                                      </p:cBhvr>
                                      <p:to>
                                        <p:strVal val="visible"/>
                                      </p:to>
                                    </p:set>
                                    <p:animEffect filter="fade" transition="in">
                                      <p:cBhvr>
                                        <p:cTn dur="7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grpSp>
        <p:nvGrpSpPr>
          <p:cNvPr id="353" name="Google Shape;353;p11"/>
          <p:cNvGrpSpPr/>
          <p:nvPr/>
        </p:nvGrpSpPr>
        <p:grpSpPr>
          <a:xfrm>
            <a:off x="0" y="-8467"/>
            <a:ext cx="12192000" cy="6866467"/>
            <a:chOff x="0" y="-8467"/>
            <a:chExt cx="12192000" cy="6866467"/>
          </a:xfrm>
        </p:grpSpPr>
        <p:cxnSp>
          <p:nvCxnSpPr>
            <p:cNvPr id="354" name="Google Shape;354;p1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55" name="Google Shape;355;p1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56" name="Google Shape;356;p1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57" name="Google Shape;357;p1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8" name="Google Shape;358;p11"/>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1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60" name="Google Shape;360;p1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61" name="Google Shape;361;p1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62" name="Google Shape;362;p1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1"/>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4" name="Google Shape;364;p11"/>
          <p:cNvSpPr/>
          <p:nvPr/>
        </p:nvSpPr>
        <p:spPr>
          <a:xfrm>
            <a:off x="0" y="4572001"/>
            <a:ext cx="12192000" cy="2285999"/>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grpSp>
        <p:nvGrpSpPr>
          <p:cNvPr id="365" name="Google Shape;365;p11"/>
          <p:cNvGrpSpPr/>
          <p:nvPr/>
        </p:nvGrpSpPr>
        <p:grpSpPr>
          <a:xfrm>
            <a:off x="7425267" y="-8467"/>
            <a:ext cx="4766733" cy="6866467"/>
            <a:chOff x="7425267" y="-8467"/>
            <a:chExt cx="4766733" cy="6866467"/>
          </a:xfrm>
        </p:grpSpPr>
        <p:cxnSp>
          <p:nvCxnSpPr>
            <p:cNvPr id="366" name="Google Shape;366;p11"/>
            <p:cNvCxnSpPr/>
            <p:nvPr/>
          </p:nvCxnSpPr>
          <p:spPr>
            <a:xfrm>
              <a:off x="10196547" y="4572001"/>
              <a:ext cx="393665" cy="2285999"/>
            </a:xfrm>
            <a:prstGeom prst="straightConnector1">
              <a:avLst/>
            </a:prstGeom>
            <a:noFill/>
            <a:ln cap="flat" cmpd="sng" w="9525">
              <a:solidFill>
                <a:srgbClr val="BFBFBF">
                  <a:alpha val="69411"/>
                </a:srgbClr>
              </a:solidFill>
              <a:prstDash val="solid"/>
              <a:round/>
              <a:headEnd len="sm" w="sm" type="none"/>
              <a:tailEnd len="sm" w="sm" type="none"/>
            </a:ln>
          </p:spPr>
        </p:cxnSp>
        <p:cxnSp>
          <p:nvCxnSpPr>
            <p:cNvPr id="367" name="Google Shape;367;p11"/>
            <p:cNvCxnSpPr/>
            <p:nvPr/>
          </p:nvCxnSpPr>
          <p:spPr>
            <a:xfrm flipH="1">
              <a:off x="7425267" y="4572001"/>
              <a:ext cx="3383073" cy="2285999"/>
            </a:xfrm>
            <a:prstGeom prst="straightConnector1">
              <a:avLst/>
            </a:prstGeom>
            <a:noFill/>
            <a:ln cap="flat" cmpd="sng" w="9525">
              <a:solidFill>
                <a:srgbClr val="BFBFBF">
                  <a:alpha val="69411"/>
                </a:srgbClr>
              </a:solidFill>
              <a:prstDash val="solid"/>
              <a:round/>
              <a:headEnd len="sm" w="sm" type="none"/>
              <a:tailEnd len="sm" w="sm" type="none"/>
            </a:ln>
          </p:spPr>
        </p:cxnSp>
        <p:sp>
          <p:nvSpPr>
            <p:cNvPr id="368" name="Google Shape;368;p1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69" name="Google Shape;369;p1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70" name="Google Shape;370;p11"/>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72" name="Google Shape;372;p1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73" name="Google Shape;373;p1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74" name="Google Shape;374;p1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5" name="Google Shape;375;p11"/>
          <p:cNvSpPr/>
          <p:nvPr/>
        </p:nvSpPr>
        <p:spPr>
          <a:xfrm>
            <a:off x="0" y="0"/>
            <a:ext cx="12192000" cy="4572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Une image contenant assiette, table, alimentation, personne&#10;&#10;Description générée automatiquement" id="376" name="Google Shape;376;p11"/>
          <p:cNvPicPr preferRelativeResize="0"/>
          <p:nvPr/>
        </p:nvPicPr>
        <p:blipFill rotWithShape="1">
          <a:blip r:embed="rId3">
            <a:alphaModFix/>
          </a:blip>
          <a:srcRect b="0" l="0" r="0" t="0"/>
          <a:stretch/>
        </p:blipFill>
        <p:spPr>
          <a:xfrm>
            <a:off x="643466" y="1087871"/>
            <a:ext cx="3420534" cy="2565400"/>
          </a:xfrm>
          <a:prstGeom prst="rect">
            <a:avLst/>
          </a:prstGeom>
          <a:noFill/>
          <a:ln>
            <a:noFill/>
          </a:ln>
        </p:spPr>
      </p:pic>
      <p:pic>
        <p:nvPicPr>
          <p:cNvPr descr="Une image contenant eau, terrain, extérieur, lié&#10;&#10;Description générée automatiquement" id="377" name="Google Shape;377;p11"/>
          <p:cNvPicPr preferRelativeResize="0"/>
          <p:nvPr>
            <p:ph idx="1" type="body"/>
          </p:nvPr>
        </p:nvPicPr>
        <p:blipFill rotWithShape="1">
          <a:blip r:embed="rId4">
            <a:alphaModFix/>
          </a:blip>
          <a:srcRect b="4263" l="0" r="-3" t="25571"/>
          <a:stretch/>
        </p:blipFill>
        <p:spPr>
          <a:xfrm>
            <a:off x="4390490" y="775068"/>
            <a:ext cx="3411000" cy="3191100"/>
          </a:xfrm>
          <a:prstGeom prst="rect">
            <a:avLst/>
          </a:prstGeom>
          <a:noFill/>
          <a:ln>
            <a:noFill/>
          </a:ln>
        </p:spPr>
      </p:pic>
      <p:pic>
        <p:nvPicPr>
          <p:cNvPr descr="Une image contenant personne, alimentation, en-cas&#10;&#10;Description générée automatiquement" id="378" name="Google Shape;378;p11"/>
          <p:cNvPicPr preferRelativeResize="0"/>
          <p:nvPr/>
        </p:nvPicPr>
        <p:blipFill rotWithShape="1">
          <a:blip r:embed="rId5">
            <a:alphaModFix/>
          </a:blip>
          <a:srcRect b="14912" l="0" r="-1" t="21894"/>
          <a:stretch/>
        </p:blipFill>
        <p:spPr>
          <a:xfrm flipH="1">
            <a:off x="8128001" y="931543"/>
            <a:ext cx="3415776" cy="2878057"/>
          </a:xfrm>
          <a:prstGeom prst="rect">
            <a:avLst/>
          </a:prstGeom>
          <a:noFill/>
          <a:ln>
            <a:noFill/>
          </a:ln>
        </p:spPr>
      </p:pic>
      <p:sp>
        <p:nvSpPr>
          <p:cNvPr id="379" name="Google Shape;379;p11"/>
          <p:cNvSpPr txBox="1"/>
          <p:nvPr>
            <p:ph idx="2" type="body"/>
          </p:nvPr>
        </p:nvSpPr>
        <p:spPr>
          <a:xfrm>
            <a:off x="5268685" y="4814595"/>
            <a:ext cx="4531807" cy="1563899"/>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000"/>
              </a:spcBef>
              <a:spcAft>
                <a:spcPts val="0"/>
              </a:spcAft>
              <a:buClr>
                <a:schemeClr val="dk1"/>
              </a:buClr>
              <a:buSzPts val="1100"/>
              <a:buFont typeface="Arial"/>
              <a:buNone/>
            </a:pPr>
            <a:r>
              <a:rPr lang="en-US" sz="1450">
                <a:solidFill>
                  <a:srgbClr val="FFCA08"/>
                </a:solidFill>
                <a:latin typeface="Arial"/>
                <a:ea typeface="Arial"/>
                <a:cs typeface="Arial"/>
                <a:sym typeface="Arial"/>
              </a:rPr>
              <a:t> ➤</a:t>
            </a:r>
            <a:r>
              <a:rPr lang="en-US" sz="1800">
                <a:solidFill>
                  <a:srgbClr val="FFC000"/>
                </a:solidFill>
              </a:rPr>
              <a:t>Pastéis de Nata e bolos de bacalhau</a:t>
            </a:r>
            <a:endParaRPr sz="1800">
              <a:solidFill>
                <a:srgbClr val="FFC000"/>
              </a:solidFill>
            </a:endParaRPr>
          </a:p>
          <a:p>
            <a:pPr indent="0" lvl="0" marL="0" rtl="0" algn="l">
              <a:lnSpc>
                <a:spcPct val="100000"/>
              </a:lnSpc>
              <a:spcBef>
                <a:spcPts val="0"/>
              </a:spcBef>
              <a:spcAft>
                <a:spcPts val="0"/>
              </a:spcAft>
              <a:buSzPts val="1120"/>
              <a:buFont typeface="Noto Sans Symbols"/>
              <a:buNone/>
            </a:pPr>
            <a:r>
              <a:t/>
            </a:r>
            <a:endParaRPr>
              <a:solidFill>
                <a:srgbClr val="FFFFFF"/>
              </a:solidFill>
            </a:endParaRPr>
          </a:p>
        </p:txBody>
      </p:sp>
      <p:sp>
        <p:nvSpPr>
          <p:cNvPr id="380" name="Google Shape;380;p11"/>
          <p:cNvSpPr txBox="1"/>
          <p:nvPr>
            <p:ph type="title"/>
          </p:nvPr>
        </p:nvSpPr>
        <p:spPr>
          <a:xfrm>
            <a:off x="677334" y="4811501"/>
            <a:ext cx="4441743" cy="1563899"/>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Trebuchet MS"/>
              <a:buNone/>
            </a:pPr>
            <a:r>
              <a:rPr lang="en-US" sz="3600"/>
              <a:t>Spécialités locales </a:t>
            </a:r>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10c32f38601_0_12"/>
          <p:cNvSpPr txBox="1"/>
          <p:nvPr>
            <p:ph type="title"/>
          </p:nvPr>
        </p:nvSpPr>
        <p:spPr>
          <a:xfrm>
            <a:off x="677325" y="451575"/>
            <a:ext cx="2939100" cy="39357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Le programme ERASMUS +</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vise à donner aux étudiants,</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aux stagiaires, au personnel et</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d'une manière générale aux</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jeunes avec ou sans diplôme,</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la possibilité de séjourner à</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l’étranger pour renforcer leurs</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ct val="61110"/>
              <a:buFont typeface="Arial"/>
              <a:buNone/>
            </a:pPr>
            <a:r>
              <a:rPr lang="en-US" sz="1800">
                <a:solidFill>
                  <a:schemeClr val="dk1"/>
                </a:solidFill>
                <a:latin typeface="Arial"/>
                <a:ea typeface="Arial"/>
                <a:cs typeface="Arial"/>
                <a:sym typeface="Arial"/>
              </a:rPr>
              <a:t>compétences et accroître leur</a:t>
            </a:r>
            <a:endParaRPr sz="1800">
              <a:solidFill>
                <a:schemeClr val="dk1"/>
              </a:solidFill>
              <a:latin typeface="Arial"/>
              <a:ea typeface="Arial"/>
              <a:cs typeface="Arial"/>
              <a:sym typeface="Arial"/>
            </a:endParaRPr>
          </a:p>
          <a:p>
            <a:pPr indent="0" lvl="0" marL="0" rtl="0" algn="l">
              <a:lnSpc>
                <a:spcPct val="100000"/>
              </a:lnSpc>
              <a:spcBef>
                <a:spcPts val="0"/>
              </a:spcBef>
              <a:spcAft>
                <a:spcPts val="0"/>
              </a:spcAft>
              <a:buSzPct val="123456"/>
              <a:buNone/>
            </a:pPr>
            <a:r>
              <a:rPr lang="en-US" sz="1800">
                <a:solidFill>
                  <a:schemeClr val="dk1"/>
                </a:solidFill>
                <a:latin typeface="Arial"/>
                <a:ea typeface="Arial"/>
                <a:cs typeface="Arial"/>
                <a:sym typeface="Arial"/>
              </a:rPr>
              <a:t>employabilité</a:t>
            </a:r>
            <a:endParaRPr/>
          </a:p>
          <a:p>
            <a:pPr indent="0" lvl="0" marL="0" rtl="0" algn="l">
              <a:lnSpc>
                <a:spcPct val="100000"/>
              </a:lnSpc>
              <a:spcBef>
                <a:spcPts val="0"/>
              </a:spcBef>
              <a:spcAft>
                <a:spcPts val="0"/>
              </a:spcAft>
              <a:buSzPct val="111111"/>
              <a:buNone/>
            </a:pPr>
            <a:r>
              <a:t/>
            </a:r>
            <a:endParaRPr/>
          </a:p>
          <a:p>
            <a:pPr indent="0" lvl="0" marL="0" rtl="0" algn="l">
              <a:lnSpc>
                <a:spcPct val="100000"/>
              </a:lnSpc>
              <a:spcBef>
                <a:spcPts val="0"/>
              </a:spcBef>
              <a:spcAft>
                <a:spcPts val="0"/>
              </a:spcAft>
              <a:buSzPct val="111111"/>
              <a:buNone/>
            </a:pPr>
            <a:r>
              <a:t/>
            </a:r>
            <a:endParaRPr/>
          </a:p>
        </p:txBody>
      </p:sp>
      <p:sp>
        <p:nvSpPr>
          <p:cNvPr id="386" name="Google Shape;386;g10c32f38601_0_12"/>
          <p:cNvSpPr txBox="1"/>
          <p:nvPr>
            <p:ph idx="1" type="body"/>
          </p:nvPr>
        </p:nvSpPr>
        <p:spPr>
          <a:xfrm>
            <a:off x="3727300" y="451575"/>
            <a:ext cx="6145200" cy="55263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1000"/>
              </a:spcBef>
              <a:spcAft>
                <a:spcPts val="0"/>
              </a:spcAft>
              <a:buSzPct val="87272"/>
              <a:buNone/>
            </a:pPr>
            <a:r>
              <a:rPr b="1" lang="en-US" sz="6600">
                <a:solidFill>
                  <a:schemeClr val="dk1"/>
                </a:solidFill>
              </a:rPr>
              <a:t>M</a:t>
            </a:r>
            <a:r>
              <a:rPr b="1" lang="en-US" sz="7678"/>
              <a:t>entions légales: </a:t>
            </a:r>
            <a:endParaRPr b="1" sz="8078"/>
          </a:p>
          <a:p>
            <a:pPr indent="0" lvl="0" marL="0" rtl="0" algn="l">
              <a:lnSpc>
                <a:spcPct val="100000"/>
              </a:lnSpc>
              <a:spcBef>
                <a:spcPts val="1000"/>
              </a:spcBef>
              <a:spcAft>
                <a:spcPts val="0"/>
              </a:spcAft>
              <a:buSzPct val="118081"/>
              <a:buNone/>
            </a:pPr>
            <a:r>
              <a:rPr b="1" lang="en-US" sz="4878"/>
              <a:t>Présentation PowerPoint : Maria Isabel Pedro, novembre 2021.</a:t>
            </a:r>
            <a:endParaRPr b="1" sz="4878"/>
          </a:p>
          <a:p>
            <a:pPr indent="0" lvl="0" marL="0" rtl="0" algn="l">
              <a:lnSpc>
                <a:spcPct val="100000"/>
              </a:lnSpc>
              <a:spcBef>
                <a:spcPts val="1000"/>
              </a:spcBef>
              <a:spcAft>
                <a:spcPts val="0"/>
              </a:spcAft>
              <a:buSzPct val="118081"/>
              <a:buNone/>
            </a:pPr>
            <a:r>
              <a:rPr b="1" lang="en-US" sz="4878"/>
              <a:t>Mise en page : Maria Isabel Pedro     </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Photographies et illustrations : Google, Maria Isabel, Thais</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Avec l‘aimable autorisation et collaboration de Carolina, de KASA|PT, de M. BOUYAFRI, de Mme. Paula De Jesus</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➤Je donne mon accord pour que Mme De Jesus, Référente Erasmus+ au Lycée Jean Moulin puisse :</a:t>
            </a:r>
            <a:endParaRPr b="1" sz="4878"/>
          </a:p>
          <a:p>
            <a:pPr indent="0" lvl="0" marL="0" rtl="0" algn="l">
              <a:lnSpc>
                <a:spcPct val="100000"/>
              </a:lnSpc>
              <a:spcBef>
                <a:spcPts val="1000"/>
              </a:spcBef>
              <a:spcAft>
                <a:spcPts val="0"/>
              </a:spcAft>
              <a:buSzPct val="118081"/>
              <a:buNone/>
            </a:pPr>
            <a:r>
              <a:rPr b="1" lang="en-US" sz="4878"/>
              <a:t>➤Diffuser mon powerpoint auprès des étudiants de BTS</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➤Le communiquer  à la DAREIC/ DRAREIC </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➤Le remettre à l‘agence Erasmus+</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118081"/>
              <a:buNone/>
            </a:pPr>
            <a:r>
              <a:rPr b="1" lang="en-US" sz="4878"/>
              <a:t>➤Le publier sur le site de notre lycée : </a:t>
            </a:r>
            <a:r>
              <a:rPr b="1" lang="en-US" sz="4878" u="sng">
                <a:solidFill>
                  <a:schemeClr val="hlink"/>
                </a:solidFill>
                <a:hlinkClick r:id="rId3"/>
              </a:rPr>
              <a:t>https://www.lyceejeanmoulin-roubaix.fr/erasmus-et-les-stages-en-bts-a-letranger.html</a:t>
            </a:r>
            <a:endParaRPr b="1" sz="4878"/>
          </a:p>
          <a:p>
            <a:pPr indent="0" lvl="0" marL="0" rtl="0" algn="l">
              <a:lnSpc>
                <a:spcPct val="100000"/>
              </a:lnSpc>
              <a:spcBef>
                <a:spcPts val="1000"/>
              </a:spcBef>
              <a:spcAft>
                <a:spcPts val="0"/>
              </a:spcAft>
              <a:buSzPct val="118081"/>
              <a:buNone/>
            </a:pPr>
            <a:r>
              <a:t/>
            </a:r>
            <a:endParaRPr b="1" sz="4878"/>
          </a:p>
          <a:p>
            <a:pPr indent="0" lvl="0" marL="0" rtl="0" algn="l">
              <a:lnSpc>
                <a:spcPct val="100000"/>
              </a:lnSpc>
              <a:spcBef>
                <a:spcPts val="1000"/>
              </a:spcBef>
              <a:spcAft>
                <a:spcPts val="0"/>
              </a:spcAft>
              <a:buSzPct val="319999"/>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0" name="Shape 190"/>
        <p:cNvGrpSpPr/>
        <p:nvPr/>
      </p:nvGrpSpPr>
      <p:grpSpPr>
        <a:xfrm>
          <a:off x="0" y="0"/>
          <a:ext cx="0" cy="0"/>
          <a:chOff x="0" y="0"/>
          <a:chExt cx="0" cy="0"/>
        </a:xfrm>
      </p:grpSpPr>
      <p:pic>
        <p:nvPicPr>
          <p:cNvPr id="191" name="Google Shape;191;p2"/>
          <p:cNvPicPr preferRelativeResize="0"/>
          <p:nvPr/>
        </p:nvPicPr>
        <p:blipFill rotWithShape="1">
          <a:blip r:embed="rId3">
            <a:alphaModFix/>
          </a:blip>
          <a:srcRect b="6800" l="0" r="9090" t="8344"/>
          <a:stretch/>
        </p:blipFill>
        <p:spPr>
          <a:xfrm>
            <a:off x="3522468" y="10"/>
            <a:ext cx="8669532" cy="6857990"/>
          </a:xfrm>
          <a:prstGeom prst="rect">
            <a:avLst/>
          </a:prstGeom>
          <a:noFill/>
          <a:ln>
            <a:noFill/>
          </a:ln>
        </p:spPr>
      </p:pic>
      <p:sp>
        <p:nvSpPr>
          <p:cNvPr id="192" name="Google Shape;192;p2"/>
          <p:cNvSpPr txBox="1"/>
          <p:nvPr>
            <p:ph idx="1" type="body"/>
          </p:nvPr>
        </p:nvSpPr>
        <p:spPr>
          <a:xfrm>
            <a:off x="638380" y="2222696"/>
            <a:ext cx="3438906" cy="1871003"/>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00000"/>
              </a:lnSpc>
              <a:spcBef>
                <a:spcPts val="0"/>
              </a:spcBef>
              <a:spcAft>
                <a:spcPts val="0"/>
              </a:spcAft>
              <a:buSzPts val="1280"/>
              <a:buChar char="►"/>
            </a:pPr>
            <a:br>
              <a:rPr lang="en-US" sz="1600"/>
            </a:br>
            <a:r>
              <a:rPr b="0" i="0" lang="en-US" sz="2400">
                <a:solidFill>
                  <a:srgbClr val="C59A00"/>
                </a:solidFill>
                <a:latin typeface="arial"/>
                <a:ea typeface="arial"/>
                <a:cs typeface="arial"/>
                <a:sym typeface="arial"/>
              </a:rPr>
              <a:t>Mon stage au Portugal a été financé par le programme Erasmus+</a:t>
            </a:r>
            <a:endParaRPr sz="2400">
              <a:solidFill>
                <a:srgbClr val="C59A00"/>
              </a:solidFill>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grpSp>
        <p:nvGrpSpPr>
          <p:cNvPr id="197" name="Google Shape;197;p3"/>
          <p:cNvGrpSpPr/>
          <p:nvPr/>
        </p:nvGrpSpPr>
        <p:grpSpPr>
          <a:xfrm>
            <a:off x="0" y="-8467"/>
            <a:ext cx="12192000" cy="6866467"/>
            <a:chOff x="0" y="-8467"/>
            <a:chExt cx="12192000" cy="6866467"/>
          </a:xfrm>
        </p:grpSpPr>
        <p:cxnSp>
          <p:nvCxnSpPr>
            <p:cNvPr id="198" name="Google Shape;198;p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99" name="Google Shape;199;p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00" name="Google Shape;200;p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01" name="Google Shape;201;p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02" name="Google Shape;202;p3"/>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204" name="Google Shape;204;p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205" name="Google Shape;205;p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206" name="Google Shape;206;p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8" name="Google Shape;208;p3"/>
          <p:cNvSpPr txBox="1"/>
          <p:nvPr>
            <p:ph type="title"/>
          </p:nvPr>
        </p:nvSpPr>
        <p:spPr>
          <a:xfrm>
            <a:off x="4974337" y="1265314"/>
            <a:ext cx="4299666" cy="324913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Trebuchet MS"/>
              <a:buNone/>
            </a:pPr>
            <a:r>
              <a:rPr lang="en-US" sz="3400"/>
              <a:t>A</a:t>
            </a:r>
            <a:r>
              <a:rPr b="0" i="0" lang="en-US" sz="3400">
                <a:solidFill>
                  <a:schemeClr val="accent1"/>
                </a:solidFill>
                <a:latin typeface="Trebuchet MS"/>
                <a:ea typeface="Trebuchet MS"/>
                <a:cs typeface="Trebuchet MS"/>
                <a:sym typeface="Trebuchet MS"/>
              </a:rPr>
              <a:t> mon arrivée à Lisbonne, KASA|PT </a:t>
            </a:r>
            <a:r>
              <a:rPr lang="en-US" sz="3400"/>
              <a:t>nous a donné </a:t>
            </a:r>
            <a:r>
              <a:rPr b="0" i="0" lang="en-US" sz="3400">
                <a:solidFill>
                  <a:schemeClr val="accent1"/>
                </a:solidFill>
                <a:latin typeface="Trebuchet MS"/>
                <a:ea typeface="Trebuchet MS"/>
                <a:cs typeface="Trebuchet MS"/>
                <a:sym typeface="Trebuchet MS"/>
              </a:rPr>
              <a:t>ce passeport guide touristique</a:t>
            </a:r>
            <a:endParaRPr b="0" i="0" sz="3400">
              <a:solidFill>
                <a:schemeClr val="accent1"/>
              </a:solidFill>
              <a:latin typeface="Trebuchet MS"/>
              <a:ea typeface="Trebuchet MS"/>
              <a:cs typeface="Trebuchet MS"/>
              <a:sym typeface="Trebuchet MS"/>
            </a:endParaRPr>
          </a:p>
          <a:p>
            <a:pPr indent="0" lvl="0" marL="0" rtl="0" algn="l">
              <a:lnSpc>
                <a:spcPct val="90000"/>
              </a:lnSpc>
              <a:spcBef>
                <a:spcPts val="0"/>
              </a:spcBef>
              <a:spcAft>
                <a:spcPts val="0"/>
              </a:spcAft>
              <a:buClr>
                <a:schemeClr val="accent1"/>
              </a:buClr>
              <a:buSzPct val="100000"/>
              <a:buFont typeface="Trebuchet MS"/>
              <a:buNone/>
            </a:pPr>
            <a:r>
              <a:t/>
            </a:r>
            <a:endParaRPr sz="3400"/>
          </a:p>
          <a:p>
            <a:pPr indent="0" lvl="0" marL="0" rtl="0" algn="l">
              <a:lnSpc>
                <a:spcPct val="90000"/>
              </a:lnSpc>
              <a:spcBef>
                <a:spcPts val="0"/>
              </a:spcBef>
              <a:spcAft>
                <a:spcPts val="0"/>
              </a:spcAft>
              <a:buClr>
                <a:schemeClr val="accent1"/>
              </a:buClr>
              <a:buSzPct val="100000"/>
              <a:buFont typeface="Trebuchet MS"/>
              <a:buNone/>
            </a:pPr>
            <a:r>
              <a:t/>
            </a:r>
            <a:endParaRPr sz="3400"/>
          </a:p>
        </p:txBody>
      </p:sp>
      <p:sp>
        <p:nvSpPr>
          <p:cNvPr id="209" name="Google Shape;209;p3"/>
          <p:cNvSpPr/>
          <p:nvPr/>
        </p:nvSpPr>
        <p:spPr>
          <a:xfrm rot="10800000">
            <a:off x="3174" y="1270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ne image contenant texte, boîtier, accessoire, carte de visite&#10;&#10;Description générée automatiquement" id="210" name="Google Shape;210;p3"/>
          <p:cNvPicPr preferRelativeResize="0"/>
          <p:nvPr/>
        </p:nvPicPr>
        <p:blipFill rotWithShape="1">
          <a:blip r:embed="rId3">
            <a:alphaModFix/>
          </a:blip>
          <a:srcRect b="0" l="0" r="0" t="0"/>
          <a:stretch/>
        </p:blipFill>
        <p:spPr>
          <a:xfrm rot="5400000">
            <a:off x="876694" y="1126181"/>
            <a:ext cx="4335344" cy="3251508"/>
          </a:xfrm>
          <a:prstGeom prst="rect">
            <a:avLst/>
          </a:prstGeom>
          <a:noFill/>
          <a:ln>
            <a:noFill/>
          </a:ln>
        </p:spPr>
      </p:pic>
      <p:sp>
        <p:nvSpPr>
          <p:cNvPr id="211" name="Google Shape;211;p3"/>
          <p:cNvSpPr txBox="1"/>
          <p:nvPr/>
        </p:nvSpPr>
        <p:spPr>
          <a:xfrm>
            <a:off x="1509925" y="5131625"/>
            <a:ext cx="5717700" cy="130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1300" u="none" cap="none" strike="noStrike">
                <a:solidFill>
                  <a:schemeClr val="dk1"/>
                </a:solidFill>
                <a:latin typeface="Trebuchet MS"/>
                <a:ea typeface="Trebuchet MS"/>
                <a:cs typeface="Trebuchet MS"/>
                <a:sym typeface="Trebuchet MS"/>
              </a:rPr>
              <a:t>KASA|PT est l’organisme qui nous a trouvé un stage et un logement. Très sérieux, KASA|PT nous accompagne et nous suit en collaboration avec notre Référente Erasmus+ Mme. Paula De Jesus. Leur force : la  réactivité, la proximité, l’encadrement et le suivi tant au niveau professionnel que culturel</a:t>
            </a:r>
            <a:endParaRPr b="0" i="0" sz="1400" u="none" cap="none" strike="noStrike">
              <a:solidFill>
                <a:srgbClr val="000000"/>
              </a:solidFill>
              <a:latin typeface="Trebuchet MS"/>
              <a:ea typeface="Trebuchet MS"/>
              <a:cs typeface="Trebuchet MS"/>
              <a:sym typeface="Trebuchet MS"/>
            </a:endParaRPr>
          </a:p>
        </p:txBody>
      </p:sp>
    </p:spTree>
  </p:cSld>
  <p:clrMapOvr>
    <a:masterClrMapping/>
  </p:clrMapOvr>
  <p:transition spd="slow" p14:dur="800">
    <p:circl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4"/>
          <p:cNvSpPr/>
          <p:nvPr/>
        </p:nvSpPr>
        <p:spPr>
          <a:xfrm>
            <a:off x="1" y="0"/>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sp>
        <p:nvSpPr>
          <p:cNvPr id="217" name="Google Shape;217;p4"/>
          <p:cNvSpPr txBox="1"/>
          <p:nvPr>
            <p:ph type="title"/>
          </p:nvPr>
        </p:nvSpPr>
        <p:spPr>
          <a:xfrm>
            <a:off x="6096000" y="609600"/>
            <a:ext cx="3178002" cy="192206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1600"/>
              <a:buFont typeface="Trebuchet MS"/>
              <a:buNone/>
            </a:pPr>
            <a:r>
              <a:rPr lang="en-US" sz="1600"/>
              <a:t>J’ai effectué mon stage chez Koala Rest</a:t>
            </a:r>
            <a:br>
              <a:rPr lang="en-US" sz="1600"/>
            </a:br>
            <a:endParaRPr sz="3200"/>
          </a:p>
        </p:txBody>
      </p:sp>
      <p:pic>
        <p:nvPicPr>
          <p:cNvPr id="218" name="Google Shape;218;p4"/>
          <p:cNvPicPr preferRelativeResize="0"/>
          <p:nvPr/>
        </p:nvPicPr>
        <p:blipFill rotWithShape="1">
          <a:blip r:embed="rId3">
            <a:alphaModFix/>
          </a:blip>
          <a:srcRect b="9130" l="0" r="-3" t="4447"/>
          <a:stretch/>
        </p:blipFill>
        <p:spPr>
          <a:xfrm>
            <a:off x="3078396" y="10"/>
            <a:ext cx="3030396" cy="2618824"/>
          </a:xfrm>
          <a:custGeom>
            <a:rect b="b" l="l" r="r" t="t"/>
            <a:pathLst>
              <a:path extrusionOk="0" h="2618834" w="3030396">
                <a:moveTo>
                  <a:pt x="398252" y="0"/>
                </a:moveTo>
                <a:lnTo>
                  <a:pt x="1887012" y="0"/>
                </a:lnTo>
                <a:lnTo>
                  <a:pt x="1887012" y="1"/>
                </a:lnTo>
                <a:lnTo>
                  <a:pt x="3030396" y="1"/>
                </a:lnTo>
                <a:lnTo>
                  <a:pt x="2639222" y="2618834"/>
                </a:lnTo>
                <a:lnTo>
                  <a:pt x="0" y="2618834"/>
                </a:lnTo>
                <a:close/>
              </a:path>
            </a:pathLst>
          </a:custGeom>
          <a:noFill/>
          <a:ln>
            <a:noFill/>
          </a:ln>
        </p:spPr>
      </p:pic>
      <p:pic>
        <p:nvPicPr>
          <p:cNvPr descr="Une image contenant texte, mur, intérieur, plancher&#10;&#10;Description générée automatiquement" id="219" name="Google Shape;219;p4"/>
          <p:cNvPicPr preferRelativeResize="0"/>
          <p:nvPr/>
        </p:nvPicPr>
        <p:blipFill rotWithShape="1">
          <a:blip r:embed="rId4">
            <a:alphaModFix/>
          </a:blip>
          <a:srcRect b="2026" l="0" r="-4" t="11554"/>
          <a:stretch/>
        </p:blipFill>
        <p:spPr>
          <a:xfrm>
            <a:off x="440943" y="10"/>
            <a:ext cx="3038117" cy="2618824"/>
          </a:xfrm>
          <a:custGeom>
            <a:rect b="b" l="l" r="r" t="t"/>
            <a:pathLst>
              <a:path extrusionOk="0" h="2618834" w="3038117">
                <a:moveTo>
                  <a:pt x="389438" y="0"/>
                </a:moveTo>
                <a:lnTo>
                  <a:pt x="3038117" y="0"/>
                </a:lnTo>
                <a:lnTo>
                  <a:pt x="2639865" y="2618834"/>
                </a:lnTo>
                <a:lnTo>
                  <a:pt x="0" y="2618834"/>
                </a:lnTo>
                <a:close/>
              </a:path>
            </a:pathLst>
          </a:custGeom>
          <a:noFill/>
          <a:ln>
            <a:noFill/>
          </a:ln>
        </p:spPr>
      </p:pic>
      <p:pic>
        <p:nvPicPr>
          <p:cNvPr descr="Une image contenant texte, intérieur, plancher, plafond&#10;&#10;Description générée automatiquement" id="220" name="Google Shape;220;p4"/>
          <p:cNvPicPr preferRelativeResize="0"/>
          <p:nvPr/>
        </p:nvPicPr>
        <p:blipFill rotWithShape="1">
          <a:blip r:embed="rId5">
            <a:alphaModFix/>
          </a:blip>
          <a:srcRect b="9354" l="0" r="0" t="16504"/>
          <a:stretch/>
        </p:blipFill>
        <p:spPr>
          <a:xfrm>
            <a:off x="1" y="2618834"/>
            <a:ext cx="5717617" cy="4239166"/>
          </a:xfrm>
          <a:custGeom>
            <a:rect b="b" l="l" r="r" t="t"/>
            <a:pathLst>
              <a:path extrusionOk="0" h="4239166" w="5717617">
                <a:moveTo>
                  <a:pt x="440944" y="0"/>
                </a:moveTo>
                <a:lnTo>
                  <a:pt x="5717617" y="0"/>
                </a:lnTo>
                <a:lnTo>
                  <a:pt x="5084413" y="4239166"/>
                </a:lnTo>
                <a:lnTo>
                  <a:pt x="0" y="4239166"/>
                </a:lnTo>
                <a:lnTo>
                  <a:pt x="0" y="2965186"/>
                </a:lnTo>
                <a:close/>
              </a:path>
            </a:pathLst>
          </a:custGeom>
          <a:noFill/>
          <a:ln>
            <a:noFill/>
          </a:ln>
        </p:spPr>
      </p:pic>
      <p:sp>
        <p:nvSpPr>
          <p:cNvPr id="221" name="Google Shape;221;p4"/>
          <p:cNvSpPr txBox="1"/>
          <p:nvPr>
            <p:ph idx="1" type="body"/>
          </p:nvPr>
        </p:nvSpPr>
        <p:spPr>
          <a:xfrm>
            <a:off x="6096000" y="2710380"/>
            <a:ext cx="3178002" cy="3330982"/>
          </a:xfrm>
          <a:prstGeom prst="rect">
            <a:avLst/>
          </a:prstGeom>
          <a:noFill/>
          <a:ln>
            <a:noFill/>
          </a:ln>
        </p:spPr>
        <p:txBody>
          <a:bodyPr anchorCtr="0" anchor="t" bIns="45700" lIns="91425" spcFirstLastPara="1" rIns="91425" wrap="square" tIns="45700">
            <a:normAutofit fontScale="92500" lnSpcReduction="20000"/>
          </a:bodyPr>
          <a:lstStyle/>
          <a:p>
            <a:pPr indent="-336042" lvl="0" marL="342900" rtl="0" algn="l">
              <a:lnSpc>
                <a:spcPct val="100000"/>
              </a:lnSpc>
              <a:spcBef>
                <a:spcPts val="0"/>
              </a:spcBef>
              <a:spcAft>
                <a:spcPts val="0"/>
              </a:spcAft>
              <a:buSzPct val="79999"/>
              <a:buChar char="►"/>
            </a:pPr>
            <a:r>
              <a:rPr lang="en-US"/>
              <a:t>Koala Rest est une entreprise portugaise qui produit et commercialise des matelas.</a:t>
            </a:r>
            <a:endParaRPr/>
          </a:p>
          <a:p>
            <a:pPr indent="-336042" lvl="0" marL="342900" rtl="0" algn="l">
              <a:lnSpc>
                <a:spcPct val="100000"/>
              </a:lnSpc>
              <a:spcBef>
                <a:spcPts val="1000"/>
              </a:spcBef>
              <a:spcAft>
                <a:spcPts val="0"/>
              </a:spcAft>
              <a:buSzPct val="79999"/>
              <a:buChar char="►"/>
            </a:pPr>
            <a:r>
              <a:rPr lang="en-US"/>
              <a:t>En juin 2021: sur la droite, M. BOUYAFRI notre Professeur Référent de Comptabilité Gestion venu de France en visite de stage. Sur la gauche Madame Carolina, salariée chez Koala Rest. C’est elle qui m’a accompagnée tout au long de mon stage.</a:t>
            </a:r>
            <a:endParaRPr/>
          </a:p>
        </p:txBody>
      </p:sp>
      <p:grpSp>
        <p:nvGrpSpPr>
          <p:cNvPr id="222" name="Google Shape;222;p4"/>
          <p:cNvGrpSpPr/>
          <p:nvPr/>
        </p:nvGrpSpPr>
        <p:grpSpPr>
          <a:xfrm>
            <a:off x="0" y="-8467"/>
            <a:ext cx="12192000" cy="6866467"/>
            <a:chOff x="0" y="-8467"/>
            <a:chExt cx="12192000" cy="6866467"/>
          </a:xfrm>
        </p:grpSpPr>
        <p:cxnSp>
          <p:nvCxnSpPr>
            <p:cNvPr id="223" name="Google Shape;223;p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24" name="Google Shape;224;p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25" name="Google Shape;225;p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26" name="Google Shape;226;p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27" name="Google Shape;227;p4"/>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229" name="Google Shape;229;p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230" name="Google Shape;230;p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231" name="Google Shape;231;p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2000"/>
              <a:buFont typeface="Calibri"/>
              <a:buNone/>
            </a:pPr>
            <a:r>
              <a:rPr lang="en-US" sz="2000">
                <a:latin typeface="Calibri"/>
                <a:ea typeface="Calibri"/>
                <a:cs typeface="Calibri"/>
                <a:sym typeface="Calibri"/>
              </a:rPr>
              <a:t>Chez Koala Rest j’ai travaillé 35 heures par semaine en tant qu’assistante comptable et j’ai effectué plusieurs missions par exemple :</a:t>
            </a:r>
            <a:endParaRPr>
              <a:latin typeface="Calibri"/>
              <a:ea typeface="Calibri"/>
              <a:cs typeface="Calibri"/>
              <a:sym typeface="Calibri"/>
            </a:endParaRPr>
          </a:p>
        </p:txBody>
      </p:sp>
      <p:sp>
        <p:nvSpPr>
          <p:cNvPr id="238" name="Google Shape;238;p5"/>
          <p:cNvSpPr txBox="1"/>
          <p:nvPr>
            <p:ph idx="1" type="body"/>
          </p:nvPr>
        </p:nvSpPr>
        <p:spPr>
          <a:xfrm>
            <a:off x="677334" y="1930400"/>
            <a:ext cx="8596668" cy="3880773"/>
          </a:xfrm>
          <a:prstGeom prst="rect">
            <a:avLst/>
          </a:prstGeom>
          <a:noFill/>
          <a:ln>
            <a:noFill/>
          </a:ln>
        </p:spPr>
        <p:txBody>
          <a:bodyPr anchorCtr="0" anchor="t" bIns="45700" lIns="91425" spcFirstLastPara="1" rIns="91425" wrap="square" tIns="45700">
            <a:normAutofit fontScale="62500" lnSpcReduction="20000"/>
          </a:bodyPr>
          <a:lstStyle/>
          <a:p>
            <a:pPr indent="-308610" lvl="0" marL="342900" rtl="0" algn="l">
              <a:lnSpc>
                <a:spcPct val="107000"/>
              </a:lnSpc>
              <a:spcBef>
                <a:spcPts val="0"/>
              </a:spcBef>
              <a:spcAft>
                <a:spcPts val="0"/>
              </a:spcAft>
              <a:buSzPct val="63157"/>
              <a:buFont typeface="Noto Sans Symbols"/>
              <a:buChar char="⮚"/>
            </a:pPr>
            <a:r>
              <a:rPr lang="en-US" sz="2280">
                <a:latin typeface="Calibri"/>
                <a:ea typeface="Calibri"/>
                <a:cs typeface="Calibri"/>
                <a:sym typeface="Calibri"/>
              </a:rPr>
              <a:t>Création de fournisseurs sur le PGI (moloni) ;</a:t>
            </a:r>
            <a:endParaRPr sz="2280"/>
          </a:p>
          <a:p>
            <a:pPr indent="-327660" lvl="0" marL="342900" rtl="0" algn="l">
              <a:lnSpc>
                <a:spcPct val="107000"/>
              </a:lnSpc>
              <a:spcBef>
                <a:spcPts val="1000"/>
              </a:spcBef>
              <a:spcAft>
                <a:spcPts val="0"/>
              </a:spcAft>
              <a:buSzPct val="84210"/>
              <a:buFont typeface="Noto Sans Symbols"/>
              <a:buChar char="⮚"/>
            </a:pPr>
            <a:r>
              <a:rPr lang="en-US" sz="2280">
                <a:latin typeface="Calibri"/>
                <a:ea typeface="Calibri"/>
                <a:cs typeface="Calibri"/>
                <a:sym typeface="Calibri"/>
              </a:rPr>
              <a:t>Saisie des factures ;</a:t>
            </a:r>
            <a:endParaRPr sz="2280"/>
          </a:p>
          <a:p>
            <a:pPr indent="-327660" lvl="0" marL="342900" rtl="0" algn="l">
              <a:lnSpc>
                <a:spcPct val="107000"/>
              </a:lnSpc>
              <a:spcBef>
                <a:spcPts val="1000"/>
              </a:spcBef>
              <a:spcAft>
                <a:spcPts val="0"/>
              </a:spcAft>
              <a:buSzPct val="84210"/>
              <a:buFont typeface="Noto Sans Symbols"/>
              <a:buChar char="⮚"/>
            </a:pPr>
            <a:r>
              <a:rPr lang="en-US" sz="2280">
                <a:latin typeface="Calibri"/>
                <a:ea typeface="Calibri"/>
                <a:cs typeface="Calibri"/>
                <a:sym typeface="Calibri"/>
              </a:rPr>
              <a:t>Contrôle de litiges dus à la facturation fournisseur transport ; </a:t>
            </a:r>
            <a:endParaRPr sz="2280"/>
          </a:p>
          <a:p>
            <a:pPr indent="-327660" lvl="0" marL="342900" rtl="0" algn="l">
              <a:lnSpc>
                <a:spcPct val="107000"/>
              </a:lnSpc>
              <a:spcBef>
                <a:spcPts val="1000"/>
              </a:spcBef>
              <a:spcAft>
                <a:spcPts val="0"/>
              </a:spcAft>
              <a:buSzPct val="84210"/>
              <a:buFont typeface="Noto Sans Symbols"/>
              <a:buChar char="⮚"/>
            </a:pPr>
            <a:r>
              <a:rPr lang="en-US" sz="2280">
                <a:latin typeface="Calibri"/>
                <a:ea typeface="Calibri"/>
                <a:cs typeface="Calibri"/>
                <a:sym typeface="Calibri"/>
              </a:rPr>
              <a:t>Enregistrement et classement des factures fournisseurs ;</a:t>
            </a:r>
            <a:endParaRPr sz="2280"/>
          </a:p>
          <a:p>
            <a:pPr indent="-327660" lvl="0" marL="342900" rtl="0" algn="l">
              <a:lnSpc>
                <a:spcPct val="107000"/>
              </a:lnSpc>
              <a:spcBef>
                <a:spcPts val="1000"/>
              </a:spcBef>
              <a:spcAft>
                <a:spcPts val="0"/>
              </a:spcAft>
              <a:buSzPct val="84210"/>
              <a:buFont typeface="Noto Sans Symbols"/>
              <a:buChar char="⮚"/>
            </a:pPr>
            <a:r>
              <a:rPr lang="en-US" sz="2280">
                <a:latin typeface="Calibri"/>
                <a:ea typeface="Calibri"/>
                <a:cs typeface="Calibri"/>
                <a:sym typeface="Calibri"/>
              </a:rPr>
              <a:t>Contrôle de factures à payer sur moloni…</a:t>
            </a:r>
            <a:endParaRPr sz="2280"/>
          </a:p>
          <a:p>
            <a:pPr indent="0" lvl="0" marL="0" rtl="0" algn="l">
              <a:lnSpc>
                <a:spcPct val="107000"/>
              </a:lnSpc>
              <a:spcBef>
                <a:spcPts val="1800"/>
              </a:spcBef>
              <a:spcAft>
                <a:spcPts val="0"/>
              </a:spcAft>
              <a:buSzPct val="79999"/>
              <a:buNone/>
            </a:pPr>
            <a:r>
              <a:rPr b="1" lang="en-US" sz="1800">
                <a:latin typeface="Calibri"/>
                <a:ea typeface="Calibri"/>
                <a:cs typeface="Calibri"/>
                <a:sym typeface="Calibri"/>
              </a:rPr>
              <a:t>A</a:t>
            </a:r>
            <a:r>
              <a:rPr b="1" lang="en-US" sz="2071">
                <a:latin typeface="Calibri"/>
                <a:ea typeface="Calibri"/>
                <a:cs typeface="Calibri"/>
                <a:sym typeface="Calibri"/>
              </a:rPr>
              <a:t>u cours de mon stage, j’ai eu le privilège de parler en quatre langues : le portugais, le espagnol, l’anglais et le français.  Le portugais parce que c’est la langue du pays, l’anglais car une bonne partie des clients parle anglais (l’entreprise vend partout en Europe), au sein même de l ‘entreprise tout le monde parle anglais couramment, l’espagnol parce que l’entreprise a aussi un magasin à Madrid et les vendeurs n’y parlent qu’espagnol et anglais, le français parce qu’il y avait des clients français et moi je parlais au téléphone avec eux.</a:t>
            </a:r>
            <a:endParaRPr b="1" sz="2071"/>
          </a:p>
          <a:p>
            <a:pPr indent="-251459" lvl="0" marL="342900" rtl="0" algn="l">
              <a:lnSpc>
                <a:spcPct val="107000"/>
              </a:lnSpc>
              <a:spcBef>
                <a:spcPts val="1800"/>
              </a:spcBef>
              <a:spcAft>
                <a:spcPts val="0"/>
              </a:spcAft>
              <a:buSzPct val="69500"/>
              <a:buFont typeface="Noto Sans Symbols"/>
              <a:buNone/>
            </a:pPr>
            <a:r>
              <a:t/>
            </a:r>
            <a:endParaRPr b="1" sz="2071">
              <a:latin typeface="Calibri"/>
              <a:ea typeface="Calibri"/>
              <a:cs typeface="Calibri"/>
              <a:sym typeface="Calibri"/>
            </a:endParaRPr>
          </a:p>
          <a:p>
            <a:pPr indent="-251459" lvl="0" marL="342900" rtl="0" algn="l">
              <a:lnSpc>
                <a:spcPct val="107000"/>
              </a:lnSpc>
              <a:spcBef>
                <a:spcPts val="1800"/>
              </a:spcBef>
              <a:spcAft>
                <a:spcPts val="0"/>
              </a:spcAft>
              <a:buSzPct val="79999"/>
              <a:buFont typeface="Noto Sans Symbols"/>
              <a:buNone/>
            </a:pPr>
            <a:r>
              <a:t/>
            </a:r>
            <a:endParaRPr sz="1800">
              <a:latin typeface="Calibri"/>
              <a:ea typeface="Calibri"/>
              <a:cs typeface="Calibri"/>
              <a:sym typeface="Calibri"/>
            </a:endParaRPr>
          </a:p>
          <a:p>
            <a:pPr indent="-251459" lvl="0" marL="342900" rtl="0" algn="l">
              <a:lnSpc>
                <a:spcPct val="100000"/>
              </a:lnSpc>
              <a:spcBef>
                <a:spcPts val="1800"/>
              </a:spcBef>
              <a:spcAft>
                <a:spcPts val="0"/>
              </a:spcAft>
              <a:buSzPct val="79999"/>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accent1"/>
              </a:buClr>
              <a:buSzPts val="2000"/>
              <a:buFont typeface="Calibri"/>
              <a:buNone/>
            </a:pPr>
            <a:r>
              <a:rPr lang="en-US" sz="2000">
                <a:latin typeface="Calibri"/>
                <a:ea typeface="Calibri"/>
                <a:cs typeface="Calibri"/>
                <a:sym typeface="Calibri"/>
              </a:rPr>
              <a:t>Ce stage m’a permis d’améliorer mon niveau d’anglais grâce aux cours que j’ai suivis sur OLS (Online Linguistic Support) qui est une licence gratuite donnée par Erasmus+, avec des cours en visio et des professeurs disponibles selon mon planning.</a:t>
            </a:r>
            <a:endParaRPr/>
          </a:p>
        </p:txBody>
      </p:sp>
      <p:sp>
        <p:nvSpPr>
          <p:cNvPr id="244" name="Google Shape;244;p6"/>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40"/>
              <a:buNone/>
            </a:pPr>
            <a:r>
              <a:rPr lang="en-US">
                <a:latin typeface="Calibri"/>
                <a:ea typeface="Calibri"/>
                <a:cs typeface="Calibri"/>
                <a:sym typeface="Calibri"/>
              </a:rPr>
              <a:t>Travailler à Koala Rest a été une bonne expérience car j'ai appris beaucoup de choses sur le monde professionnel et j'ai pu développer diverses compétences telles que : </a:t>
            </a:r>
            <a:endParaRPr/>
          </a:p>
          <a:p>
            <a:pPr indent="-342900" lvl="0" marL="342900" rtl="0" algn="l">
              <a:lnSpc>
                <a:spcPct val="100000"/>
              </a:lnSpc>
              <a:spcBef>
                <a:spcPts val="1000"/>
              </a:spcBef>
              <a:spcAft>
                <a:spcPts val="0"/>
              </a:spcAft>
              <a:buSzPts val="1440"/>
              <a:buFont typeface="Noto Sans Symbols"/>
              <a:buChar char="⮚"/>
            </a:pPr>
            <a:r>
              <a:rPr lang="en-US">
                <a:latin typeface="Calibri"/>
                <a:ea typeface="Calibri"/>
                <a:cs typeface="Calibri"/>
                <a:sym typeface="Calibri"/>
              </a:rPr>
              <a:t>L'autonomie dans le travail</a:t>
            </a:r>
            <a:endParaRPr/>
          </a:p>
          <a:p>
            <a:pPr indent="-342900" lvl="0" marL="342900" rtl="0" algn="l">
              <a:lnSpc>
                <a:spcPct val="100000"/>
              </a:lnSpc>
              <a:spcBef>
                <a:spcPts val="1000"/>
              </a:spcBef>
              <a:spcAft>
                <a:spcPts val="0"/>
              </a:spcAft>
              <a:buSzPts val="1440"/>
              <a:buFont typeface="Noto Sans Symbols"/>
              <a:buChar char="⮚"/>
            </a:pPr>
            <a:r>
              <a:rPr lang="en-US">
                <a:latin typeface="Calibri"/>
                <a:ea typeface="Calibri"/>
                <a:cs typeface="Calibri"/>
                <a:sym typeface="Calibri"/>
              </a:rPr>
              <a:t>Travail en équipe</a:t>
            </a:r>
            <a:endParaRPr/>
          </a:p>
          <a:p>
            <a:pPr indent="-342900" lvl="0" marL="342900" rtl="0" algn="l">
              <a:lnSpc>
                <a:spcPct val="100000"/>
              </a:lnSpc>
              <a:spcBef>
                <a:spcPts val="1000"/>
              </a:spcBef>
              <a:spcAft>
                <a:spcPts val="0"/>
              </a:spcAft>
              <a:buSzPts val="1440"/>
              <a:buFont typeface="Noto Sans Symbols"/>
              <a:buChar char="⮚"/>
            </a:pPr>
            <a:r>
              <a:rPr lang="en-US">
                <a:latin typeface="Calibri"/>
                <a:ea typeface="Calibri"/>
                <a:cs typeface="Calibri"/>
                <a:sym typeface="Calibri"/>
              </a:rPr>
              <a:t>L’Efficacité </a:t>
            </a:r>
            <a:endParaRPr/>
          </a:p>
          <a:p>
            <a:pPr indent="-342900" lvl="0" marL="342900" rtl="0" algn="l">
              <a:lnSpc>
                <a:spcPct val="100000"/>
              </a:lnSpc>
              <a:spcBef>
                <a:spcPts val="1000"/>
              </a:spcBef>
              <a:spcAft>
                <a:spcPts val="0"/>
              </a:spcAft>
              <a:buSzPts val="1440"/>
              <a:buFont typeface="Noto Sans Symbols"/>
              <a:buChar char="⮚"/>
            </a:pPr>
            <a:r>
              <a:rPr lang="en-US">
                <a:latin typeface="Calibri"/>
                <a:ea typeface="Calibri"/>
                <a:cs typeface="Calibri"/>
                <a:sym typeface="Calibri"/>
              </a:rPr>
              <a:t>La responsabilité de l’exécution du travail…</a:t>
            </a:r>
            <a:endParaRPr/>
          </a:p>
          <a:p>
            <a:pPr indent="0" lvl="0" marL="0" rtl="0" algn="l">
              <a:lnSpc>
                <a:spcPct val="100000"/>
              </a:lnSpc>
              <a:spcBef>
                <a:spcPts val="1000"/>
              </a:spcBef>
              <a:spcAft>
                <a:spcPts val="0"/>
              </a:spcAft>
              <a:buSzPts val="1600"/>
              <a:buNone/>
            </a:pPr>
            <a:r>
              <a:rPr lang="en-US" sz="2000">
                <a:latin typeface="Calibri"/>
                <a:ea typeface="Calibri"/>
                <a:cs typeface="Calibri"/>
                <a:sym typeface="Calibri"/>
              </a:rPr>
              <a:t>Je me suis rendue compte que je</a:t>
            </a:r>
            <a:r>
              <a:rPr b="1" lang="en-US" sz="2000">
                <a:latin typeface="Calibri"/>
                <a:ea typeface="Calibri"/>
                <a:cs typeface="Calibri"/>
                <a:sym typeface="Calibri"/>
              </a:rPr>
              <a:t> </a:t>
            </a:r>
            <a:r>
              <a:rPr b="1" lang="en-US" sz="2000" u="sng">
                <a:latin typeface="Calibri"/>
                <a:ea typeface="Calibri"/>
                <a:cs typeface="Calibri"/>
                <a:sym typeface="Calibri"/>
              </a:rPr>
              <a:t>suis efficace même si parfois je crée des</a:t>
            </a:r>
            <a:r>
              <a:rPr lang="en-US" sz="2000">
                <a:latin typeface="Calibri"/>
                <a:ea typeface="Calibri"/>
                <a:cs typeface="Calibri"/>
                <a:sym typeface="Calibri"/>
              </a:rPr>
              <a:t> </a:t>
            </a:r>
            <a:r>
              <a:rPr b="1" lang="en-US" sz="2000" u="sng">
                <a:latin typeface="Calibri"/>
                <a:ea typeface="Calibri"/>
                <a:cs typeface="Calibri"/>
                <a:sym typeface="Calibri"/>
              </a:rPr>
              <a:t>blocages dans ma tête sur certaines choses</a:t>
            </a:r>
            <a:endParaRPr b="1" sz="2000" u="sng">
              <a:latin typeface="Calibri"/>
              <a:ea typeface="Calibri"/>
              <a:cs typeface="Calibri"/>
              <a:sym typeface="Calibri"/>
            </a:endParaRPr>
          </a:p>
          <a:p>
            <a:pPr indent="0" lvl="0" marL="0" rtl="0" algn="l">
              <a:lnSpc>
                <a:spcPct val="100000"/>
              </a:lnSpc>
              <a:spcBef>
                <a:spcPts val="1000"/>
              </a:spcBef>
              <a:spcAft>
                <a:spcPts val="0"/>
              </a:spcAft>
              <a:buSzPts val="1440"/>
              <a:buNone/>
            </a:pPr>
            <a:r>
              <a:rPr lang="en-US">
                <a:latin typeface="Calibri"/>
                <a:ea typeface="Calibri"/>
                <a:cs typeface="Calibri"/>
                <a:sym typeface="Calibri"/>
              </a:rPr>
              <a:t>Mais une chose est certaine et je ne peux nier que</a:t>
            </a:r>
            <a:r>
              <a:rPr b="1" lang="en-US" u="sng">
                <a:latin typeface="Calibri"/>
                <a:ea typeface="Calibri"/>
                <a:cs typeface="Calibri"/>
                <a:sym typeface="Calibri"/>
              </a:rPr>
              <a:t> j'ai travaillé beaucoup et qu'il y a eu des moments où je me suis sentie fatiguée. </a:t>
            </a:r>
            <a:endParaRPr b="1" u="sng"/>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grpSp>
        <p:nvGrpSpPr>
          <p:cNvPr id="249" name="Google Shape;249;p7"/>
          <p:cNvGrpSpPr/>
          <p:nvPr/>
        </p:nvGrpSpPr>
        <p:grpSpPr>
          <a:xfrm>
            <a:off x="0" y="-8467"/>
            <a:ext cx="12192000" cy="6866467"/>
            <a:chOff x="0" y="-8467"/>
            <a:chExt cx="12192000" cy="6866467"/>
          </a:xfrm>
        </p:grpSpPr>
        <p:cxnSp>
          <p:nvCxnSpPr>
            <p:cNvPr id="250" name="Google Shape;250;p7"/>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51" name="Google Shape;251;p7"/>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252" name="Google Shape;252;p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53" name="Google Shape;253;p7"/>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54" name="Google Shape;254;p7"/>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256" name="Google Shape;256;p7"/>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257" name="Google Shape;257;p7"/>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258" name="Google Shape;258;p7"/>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0" name="Google Shape;260;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rebuchet MS"/>
              <a:buNone/>
            </a:pPr>
            <a:r>
              <a:t/>
            </a:r>
            <a:endParaRPr b="0" i="0" sz="1800" u="none" cap="none" strike="noStrike">
              <a:solidFill>
                <a:srgbClr val="FFFFFF"/>
              </a:solidFill>
              <a:latin typeface="Trebuchet MS"/>
              <a:ea typeface="Trebuchet MS"/>
              <a:cs typeface="Trebuchet MS"/>
              <a:sym typeface="Trebuchet MS"/>
            </a:endParaRPr>
          </a:p>
        </p:txBody>
      </p:sp>
      <p:pic>
        <p:nvPicPr>
          <p:cNvPr descr="Une image contenant extérieur, arbre, terrain, statue&#10;&#10;Description générée automatiquement" id="261" name="Google Shape;261;p7"/>
          <p:cNvPicPr preferRelativeResize="0"/>
          <p:nvPr>
            <p:ph idx="1" type="body"/>
          </p:nvPr>
        </p:nvPicPr>
        <p:blipFill rotWithShape="1">
          <a:blip r:embed="rId3">
            <a:alphaModFix/>
          </a:blip>
          <a:srcRect b="12578" l="0" r="-3" t="17255"/>
          <a:stretch/>
        </p:blipFill>
        <p:spPr>
          <a:xfrm>
            <a:off x="4296867" y="5"/>
            <a:ext cx="4831627" cy="4520011"/>
          </a:xfrm>
          <a:prstGeom prst="rect">
            <a:avLst/>
          </a:prstGeom>
          <a:noFill/>
          <a:ln>
            <a:noFill/>
          </a:ln>
        </p:spPr>
      </p:pic>
      <p:pic>
        <p:nvPicPr>
          <p:cNvPr descr="Une image contenant intérieur, chocolat&#10;&#10;Description générée automatiquement" id="262" name="Google Shape;262;p7"/>
          <p:cNvPicPr preferRelativeResize="0"/>
          <p:nvPr/>
        </p:nvPicPr>
        <p:blipFill rotWithShape="1">
          <a:blip r:embed="rId4">
            <a:alphaModFix/>
          </a:blip>
          <a:srcRect b="0" l="5493" r="5492" t="0"/>
          <a:stretch/>
        </p:blipFill>
        <p:spPr>
          <a:xfrm>
            <a:off x="4041994" y="-4"/>
            <a:ext cx="8139373" cy="6858000"/>
          </a:xfrm>
          <a:custGeom>
            <a:rect b="b" l="l" r="r" t="t"/>
            <a:pathLst>
              <a:path extrusionOk="0" h="6858000" w="8139373">
                <a:moveTo>
                  <a:pt x="5181344" y="0"/>
                </a:moveTo>
                <a:lnTo>
                  <a:pt x="8139373" y="0"/>
                </a:lnTo>
                <a:lnTo>
                  <a:pt x="8139373" y="6858000"/>
                </a:lnTo>
                <a:lnTo>
                  <a:pt x="0" y="6858000"/>
                </a:lnTo>
                <a:close/>
              </a:path>
            </a:pathLst>
          </a:custGeom>
          <a:noFill/>
          <a:ln>
            <a:noFill/>
          </a:ln>
        </p:spPr>
      </p:pic>
      <p:sp>
        <p:nvSpPr>
          <p:cNvPr id="263" name="Google Shape;263;p7"/>
          <p:cNvSpPr txBox="1"/>
          <p:nvPr>
            <p:ph type="title"/>
          </p:nvPr>
        </p:nvSpPr>
        <p:spPr>
          <a:xfrm>
            <a:off x="411863" y="1722622"/>
            <a:ext cx="3749061" cy="1508469"/>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Font typeface="Arial"/>
              <a:buNone/>
            </a:pPr>
            <a:br>
              <a:rPr b="0" i="0" lang="en-US" sz="2000" u="none" cap="none" strike="noStrike">
                <a:solidFill>
                  <a:schemeClr val="dk1"/>
                </a:solidFill>
                <a:latin typeface="Arial"/>
                <a:ea typeface="Arial"/>
                <a:cs typeface="Arial"/>
                <a:sym typeface="Arial"/>
              </a:rPr>
            </a:br>
            <a:endParaRPr sz="2200"/>
          </a:p>
        </p:txBody>
      </p:sp>
      <p:sp>
        <p:nvSpPr>
          <p:cNvPr id="264" name="Google Shape;264;p7"/>
          <p:cNvSpPr/>
          <p:nvPr/>
        </p:nvSpPr>
        <p:spPr>
          <a:xfrm flipH="1" rot="10800000">
            <a:off x="0" y="435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
          <p:cNvSpPr txBox="1"/>
          <p:nvPr>
            <p:ph idx="2" type="body"/>
          </p:nvPr>
        </p:nvSpPr>
        <p:spPr>
          <a:xfrm>
            <a:off x="677334" y="2795618"/>
            <a:ext cx="3749061" cy="300528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280"/>
              <a:buFont typeface="Noto Sans Symbols"/>
              <a:buNone/>
            </a:pPr>
            <a:r>
              <a:t/>
            </a:r>
            <a:endParaRPr sz="1600"/>
          </a:p>
        </p:txBody>
      </p:sp>
      <p:pic>
        <p:nvPicPr>
          <p:cNvPr descr="Une image contenant extérieur, bâtiment, terrain, pierre&#10;&#10;Description générée automatiquement" id="266" name="Google Shape;266;p7"/>
          <p:cNvPicPr preferRelativeResize="0"/>
          <p:nvPr/>
        </p:nvPicPr>
        <p:blipFill rotWithShape="1">
          <a:blip r:embed="rId5">
            <a:alphaModFix/>
          </a:blip>
          <a:srcRect b="0" l="0" r="0" t="0"/>
          <a:stretch/>
        </p:blipFill>
        <p:spPr>
          <a:xfrm>
            <a:off x="717675" y="2795618"/>
            <a:ext cx="3708719" cy="3005289"/>
          </a:xfrm>
          <a:prstGeom prst="rect">
            <a:avLst/>
          </a:prstGeom>
          <a:noFill/>
          <a:ln>
            <a:noFill/>
          </a:ln>
        </p:spPr>
      </p:pic>
      <p:sp>
        <p:nvSpPr>
          <p:cNvPr id="267" name="Google Shape;267;p7"/>
          <p:cNvSpPr/>
          <p:nvPr/>
        </p:nvSpPr>
        <p:spPr>
          <a:xfrm>
            <a:off x="0" y="107728"/>
            <a:ext cx="65" cy="241744"/>
          </a:xfrm>
          <a:prstGeom prst="rect">
            <a:avLst/>
          </a:prstGeom>
          <a:solidFill>
            <a:srgbClr val="F8F9FA"/>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268" name="Google Shape;268;p7"/>
          <p:cNvSpPr/>
          <p:nvPr/>
        </p:nvSpPr>
        <p:spPr>
          <a:xfrm>
            <a:off x="484850" y="475150"/>
            <a:ext cx="3749100" cy="2043300"/>
          </a:xfrm>
          <a:prstGeom prst="rect">
            <a:avLst/>
          </a:prstGeom>
          <a:solidFill>
            <a:srgbClr val="F8F9FA"/>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202124"/>
              </a:buClr>
              <a:buSzPts val="2100"/>
              <a:buFont typeface="Arial"/>
              <a:buNone/>
            </a:pPr>
            <a:r>
              <a:rPr b="0" i="0" lang="en-US" sz="2100" u="none" cap="none" strike="noStrike">
                <a:solidFill>
                  <a:srgbClr val="202124"/>
                </a:solidFill>
                <a:latin typeface="Arial"/>
                <a:ea typeface="Arial"/>
                <a:cs typeface="Arial"/>
                <a:sym typeface="Arial"/>
              </a:rPr>
              <a:t>L</a:t>
            </a:r>
            <a:r>
              <a:rPr b="0" i="0" lang="en-US" sz="1900" u="none" cap="none" strike="noStrike">
                <a:solidFill>
                  <a:srgbClr val="202124"/>
                </a:solidFill>
                <a:latin typeface="Arial"/>
                <a:ea typeface="Arial"/>
                <a:cs typeface="Arial"/>
                <a:sym typeface="Arial"/>
              </a:rPr>
              <a:t>e premier lieu touristique que j'ai visité a été le Château de </a:t>
            </a:r>
            <a:r>
              <a:rPr b="1" i="0" lang="en-US" sz="1800" u="none" cap="none" strike="noStrike">
                <a:solidFill>
                  <a:schemeClr val="dk1"/>
                </a:solidFill>
                <a:latin typeface="Arial"/>
                <a:ea typeface="Arial"/>
                <a:cs typeface="Arial"/>
                <a:sym typeface="Arial"/>
              </a:rPr>
              <a:t>São Jorge </a:t>
            </a:r>
            <a:r>
              <a:rPr b="0" i="0" lang="en-US" sz="1900" u="none" cap="none" strike="noStrike">
                <a:solidFill>
                  <a:srgbClr val="202124"/>
                </a:solidFill>
                <a:latin typeface="Arial"/>
                <a:ea typeface="Arial"/>
                <a:cs typeface="Arial"/>
                <a:sym typeface="Arial"/>
              </a:rPr>
              <a:t>qui se trouve non loin de </a:t>
            </a:r>
            <a:r>
              <a:rPr b="1" i="0" lang="en-US" sz="1900" u="none" cap="none" strike="noStrike">
                <a:solidFill>
                  <a:srgbClr val="202124"/>
                </a:solidFill>
                <a:latin typeface="Arial"/>
                <a:ea typeface="Arial"/>
                <a:cs typeface="Arial"/>
                <a:sym typeface="Arial"/>
              </a:rPr>
              <a:t>Graça</a:t>
            </a:r>
            <a:r>
              <a:rPr b="0" i="0" lang="en-US" sz="1900" u="none" cap="none" strike="noStrike">
                <a:solidFill>
                  <a:srgbClr val="202124"/>
                </a:solidFill>
                <a:latin typeface="Arial"/>
                <a:ea typeface="Arial"/>
                <a:cs typeface="Arial"/>
                <a:sym typeface="Arial"/>
              </a:rPr>
              <a:t> c’est à dire tout près du quartier le plus ancien de LISBONNE : </a:t>
            </a:r>
            <a:endParaRPr b="0" i="0" sz="1900" u="none" cap="none" strike="noStrike">
              <a:solidFill>
                <a:srgbClr val="202124"/>
              </a:solidFill>
              <a:latin typeface="Arial"/>
              <a:ea typeface="Arial"/>
              <a:cs typeface="Arial"/>
              <a:sym typeface="Arial"/>
            </a:endParaRPr>
          </a:p>
          <a:p>
            <a:pPr indent="0" lvl="0" marL="0" marR="0" rtl="0" algn="l">
              <a:lnSpc>
                <a:spcPct val="100000"/>
              </a:lnSpc>
              <a:spcBef>
                <a:spcPts val="0"/>
              </a:spcBef>
              <a:spcAft>
                <a:spcPts val="0"/>
              </a:spcAft>
              <a:buClr>
                <a:srgbClr val="202124"/>
              </a:buClr>
              <a:buSzPts val="2100"/>
              <a:buFont typeface="Arial"/>
              <a:buNone/>
            </a:pPr>
            <a:r>
              <a:rPr b="1" i="0" lang="en-US" sz="1900" u="none" cap="none" strike="noStrike">
                <a:solidFill>
                  <a:srgbClr val="202124"/>
                </a:solidFill>
                <a:latin typeface="Arial"/>
                <a:ea typeface="Arial"/>
                <a:cs typeface="Arial"/>
                <a:sym typeface="Arial"/>
              </a:rPr>
              <a:t>ALFAMA</a:t>
            </a:r>
            <a:endParaRPr b="1" i="0" sz="1900" u="none" cap="none" strike="noStrike">
              <a:solidFill>
                <a:srgbClr val="202124"/>
              </a:solidFill>
              <a:latin typeface="Arial"/>
              <a:ea typeface="Arial"/>
              <a:cs typeface="Arial"/>
              <a:sym typeface="Arial"/>
            </a:endParaRPr>
          </a:p>
          <a:p>
            <a:pPr indent="0" lvl="0" marL="0" marR="0" rtl="0" algn="l">
              <a:lnSpc>
                <a:spcPct val="100000"/>
              </a:lnSpc>
              <a:spcBef>
                <a:spcPts val="0"/>
              </a:spcBef>
              <a:spcAft>
                <a:spcPts val="0"/>
              </a:spcAft>
              <a:buClr>
                <a:srgbClr val="202124"/>
              </a:buClr>
              <a:buSzPts val="2100"/>
              <a:buFont typeface="Arial"/>
              <a:buNone/>
            </a:pPr>
            <a:r>
              <a:t/>
            </a:r>
            <a:endParaRPr b="0" i="0" sz="2100" u="none" cap="none" strike="noStrike">
              <a:solidFill>
                <a:srgbClr val="202124"/>
              </a:solidFill>
              <a:latin typeface="Arial"/>
              <a:ea typeface="Arial"/>
              <a:cs typeface="Arial"/>
              <a:sym typeface="Arial"/>
            </a:endParaRPr>
          </a:p>
        </p:txBody>
      </p:sp>
    </p:spTree>
  </p:cSld>
  <p:clrMapOvr>
    <a:masterClrMapping/>
  </p:clrMapOvr>
  <mc:AlternateContent>
    <mc:Choice Requires="p14">
      <p:transition spd="slow" p14:dur="1400">
        <p14:rippl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2" name="Shape 272"/>
        <p:cNvGrpSpPr/>
        <p:nvPr/>
      </p:nvGrpSpPr>
      <p:grpSpPr>
        <a:xfrm>
          <a:off x="0" y="0"/>
          <a:ext cx="0" cy="0"/>
          <a:chOff x="0" y="0"/>
          <a:chExt cx="0" cy="0"/>
        </a:xfrm>
      </p:grpSpPr>
      <p:grpSp>
        <p:nvGrpSpPr>
          <p:cNvPr id="273" name="Google Shape;273;p8"/>
          <p:cNvGrpSpPr/>
          <p:nvPr/>
        </p:nvGrpSpPr>
        <p:grpSpPr>
          <a:xfrm>
            <a:off x="0" y="-8467"/>
            <a:ext cx="12192000" cy="6866467"/>
            <a:chOff x="0" y="-8467"/>
            <a:chExt cx="12192000" cy="6866467"/>
          </a:xfrm>
        </p:grpSpPr>
        <p:cxnSp>
          <p:nvCxnSpPr>
            <p:cNvPr id="274" name="Google Shape;274;p8"/>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275" name="Google Shape;275;p8"/>
            <p:cNvCxnSpPr/>
            <p:nvPr/>
          </p:nvCxnSpPr>
          <p:spPr>
            <a:xfrm flipH="1">
              <a:off x="7425267" y="3681413"/>
              <a:ext cx="4763558" cy="3176587"/>
            </a:xfrm>
            <a:prstGeom prst="straightConnector1">
              <a:avLst/>
            </a:prstGeom>
            <a:noFill/>
            <a:ln cap="flat" cmpd="sng" w="9525">
              <a:solidFill>
                <a:schemeClr val="dk1"/>
              </a:solidFill>
              <a:prstDash val="solid"/>
              <a:round/>
              <a:headEnd len="sm" w="sm" type="none"/>
              <a:tailEnd len="sm" w="sm" type="none"/>
            </a:ln>
          </p:spPr>
        </p:cxnSp>
        <p:sp>
          <p:nvSpPr>
            <p:cNvPr id="276" name="Google Shape;276;p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77" name="Google Shape;277;p8"/>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78" name="Google Shape;278;p8"/>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8"/>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280" name="Google Shape;280;p8"/>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281" name="Google Shape;281;p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282" name="Google Shape;282;p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8"/>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 name="Google Shape;284;p8"/>
          <p:cNvSpPr/>
          <p:nvPr/>
        </p:nvSpPr>
        <p:spPr>
          <a:xfrm>
            <a:off x="0" y="0"/>
            <a:ext cx="12191998"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Une image contenant arbre, extérieur, terrain&#10;&#10;Description générée automatiquement" id="285" name="Google Shape;285;p8"/>
          <p:cNvPicPr preferRelativeResize="0"/>
          <p:nvPr/>
        </p:nvPicPr>
        <p:blipFill rotWithShape="1">
          <a:blip r:embed="rId3">
            <a:alphaModFix amt="35000"/>
          </a:blip>
          <a:srcRect b="28418" l="0" r="0" t="752"/>
          <a:stretch/>
        </p:blipFill>
        <p:spPr>
          <a:xfrm>
            <a:off x="20" y="10"/>
            <a:ext cx="7259971" cy="6856105"/>
          </a:xfrm>
          <a:custGeom>
            <a:rect b="b" l="l" r="r" t="t"/>
            <a:pathLst>
              <a:path extrusionOk="0" h="6856115" w="7259991">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a:noFill/>
          <a:ln>
            <a:noFill/>
          </a:ln>
        </p:spPr>
      </p:pic>
      <p:sp>
        <p:nvSpPr>
          <p:cNvPr id="286" name="Google Shape;286;p8"/>
          <p:cNvSpPr txBox="1"/>
          <p:nvPr>
            <p:ph type="title"/>
          </p:nvPr>
        </p:nvSpPr>
        <p:spPr>
          <a:xfrm>
            <a:off x="677325" y="348450"/>
            <a:ext cx="5217600" cy="2027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112500"/>
              <a:buFont typeface="Trebuchet MS"/>
              <a:buNone/>
            </a:pPr>
            <a:r>
              <a:rPr lang="en-US" sz="3200">
                <a:solidFill>
                  <a:srgbClr val="FFFFFF"/>
                </a:solidFill>
              </a:rPr>
              <a:t>Sintra : Palais national da Pena, un château sorti tout droit d’un conte de fées</a:t>
            </a:r>
            <a:endParaRPr/>
          </a:p>
        </p:txBody>
      </p:sp>
      <p:sp>
        <p:nvSpPr>
          <p:cNvPr id="287" name="Google Shape;287;p8"/>
          <p:cNvSpPr/>
          <p:nvPr/>
        </p:nvSpPr>
        <p:spPr>
          <a:xfrm>
            <a:off x="0" y="4013201"/>
            <a:ext cx="476655" cy="2844800"/>
          </a:xfrm>
          <a:prstGeom prst="triangle">
            <a:avLst>
              <a:gd fmla="val 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ne image contenant intérieur, plancher, pièce, meubles&#10;&#10;Description générée automatiquement" id="288" name="Google Shape;288;p8"/>
          <p:cNvPicPr preferRelativeResize="0"/>
          <p:nvPr/>
        </p:nvPicPr>
        <p:blipFill rotWithShape="1">
          <a:blip r:embed="rId4">
            <a:alphaModFix/>
          </a:blip>
          <a:srcRect b="18091" l="0" r="-2" t="33564"/>
          <a:stretch/>
        </p:blipFill>
        <p:spPr>
          <a:xfrm>
            <a:off x="5883882" y="10"/>
            <a:ext cx="6304947" cy="2285990"/>
          </a:xfrm>
          <a:custGeom>
            <a:rect b="b" l="l" r="r" t="t"/>
            <a:pathLst>
              <a:path extrusionOk="0" h="2286000" w="6304947">
                <a:moveTo>
                  <a:pt x="0" y="0"/>
                </a:moveTo>
                <a:lnTo>
                  <a:pt x="6304947" y="0"/>
                </a:lnTo>
                <a:lnTo>
                  <a:pt x="6304947" y="2286000"/>
                </a:lnTo>
                <a:lnTo>
                  <a:pt x="720670" y="2286000"/>
                </a:lnTo>
                <a:close/>
              </a:path>
            </a:pathLst>
          </a:custGeom>
          <a:noFill/>
          <a:ln>
            <a:noFill/>
          </a:ln>
        </p:spPr>
      </p:pic>
      <p:sp>
        <p:nvSpPr>
          <p:cNvPr id="289" name="Google Shape;289;p8"/>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ne image contenant gens, autel, plusieurs&#10;&#10;Description générée automatiquement" id="290" name="Google Shape;290;p8"/>
          <p:cNvPicPr preferRelativeResize="0"/>
          <p:nvPr/>
        </p:nvPicPr>
        <p:blipFill rotWithShape="1">
          <a:blip r:embed="rId5">
            <a:alphaModFix/>
          </a:blip>
          <a:srcRect b="16036" l="0" r="2" t="29382"/>
          <a:stretch/>
        </p:blipFill>
        <p:spPr>
          <a:xfrm>
            <a:off x="6604548" y="2286000"/>
            <a:ext cx="5584275" cy="2286000"/>
          </a:xfrm>
          <a:custGeom>
            <a:rect b="b" l="l" r="r" t="t"/>
            <a:pathLst>
              <a:path extrusionOk="0" h="2286000" w="5584275">
                <a:moveTo>
                  <a:pt x="0" y="0"/>
                </a:moveTo>
                <a:lnTo>
                  <a:pt x="5584275" y="0"/>
                </a:lnTo>
                <a:lnTo>
                  <a:pt x="5584275" y="2286000"/>
                </a:lnTo>
                <a:lnTo>
                  <a:pt x="626046" y="2286000"/>
                </a:lnTo>
                <a:lnTo>
                  <a:pt x="692258" y="2195876"/>
                </a:lnTo>
                <a:close/>
              </a:path>
            </a:pathLst>
          </a:custGeom>
          <a:noFill/>
          <a:ln>
            <a:noFill/>
          </a:ln>
        </p:spPr>
      </p:pic>
      <p:pic>
        <p:nvPicPr>
          <p:cNvPr descr="Une image contenant extérieur, jaune, jouet&#10;&#10;Description générée automatiquement" id="291" name="Google Shape;291;p8"/>
          <p:cNvPicPr preferRelativeResize="0"/>
          <p:nvPr>
            <p:ph idx="1" type="body"/>
          </p:nvPr>
        </p:nvPicPr>
        <p:blipFill rotWithShape="1">
          <a:blip r:embed="rId6">
            <a:alphaModFix/>
          </a:blip>
          <a:srcRect b="13712" l="0" r="-1" t="40389"/>
          <a:stretch/>
        </p:blipFill>
        <p:spPr>
          <a:xfrm>
            <a:off x="5551109" y="4572000"/>
            <a:ext cx="6640888" cy="2286000"/>
          </a:xfrm>
          <a:prstGeom prst="rect">
            <a:avLst/>
          </a:prstGeom>
          <a:noFill/>
          <a:ln>
            <a:noFill/>
          </a:ln>
        </p:spPr>
      </p:pic>
      <p:sp>
        <p:nvSpPr>
          <p:cNvPr id="292" name="Google Shape;292;p8"/>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293" name="Google Shape;293;p8"/>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4" name="Google Shape;294;p8"/>
          <p:cNvCxnSpPr/>
          <p:nvPr/>
        </p:nvCxnSpPr>
        <p:spPr>
          <a:xfrm>
            <a:off x="9371012" y="0"/>
            <a:ext cx="1219200" cy="6858000"/>
          </a:xfrm>
          <a:prstGeom prst="straightConnector1">
            <a:avLst/>
          </a:prstGeom>
          <a:noFill/>
          <a:ln cap="flat" cmpd="sng" w="9525">
            <a:solidFill>
              <a:schemeClr val="dk1"/>
            </a:solidFill>
            <a:prstDash val="solid"/>
            <a:round/>
            <a:headEnd len="sm" w="sm" type="none"/>
            <a:tailEnd len="sm" w="sm" type="none"/>
          </a:ln>
        </p:spPr>
      </p:cxnSp>
      <p:cxnSp>
        <p:nvCxnSpPr>
          <p:cNvPr id="295" name="Google Shape;295;p8"/>
          <p:cNvCxnSpPr/>
          <p:nvPr/>
        </p:nvCxnSpPr>
        <p:spPr>
          <a:xfrm flipH="1">
            <a:off x="7425267" y="3681413"/>
            <a:ext cx="4763558" cy="3176587"/>
          </a:xfrm>
          <a:prstGeom prst="straightConnector1">
            <a:avLst/>
          </a:prstGeom>
          <a:noFill/>
          <a:ln cap="flat" cmpd="sng" w="9525">
            <a:solidFill>
              <a:schemeClr val="dk1"/>
            </a:solidFill>
            <a:prstDash val="solid"/>
            <a:round/>
            <a:headEnd len="sm" w="sm" type="none"/>
            <a:tailEnd len="sm" w="sm" type="none"/>
          </a:ln>
        </p:spPr>
      </p:cxnSp>
      <p:sp>
        <p:nvSpPr>
          <p:cNvPr id="296" name="Google Shape;296;p8"/>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 name="Shape 300"/>
        <p:cNvGrpSpPr/>
        <p:nvPr/>
      </p:nvGrpSpPr>
      <p:grpSpPr>
        <a:xfrm>
          <a:off x="0" y="0"/>
          <a:ext cx="0" cy="0"/>
          <a:chOff x="0" y="0"/>
          <a:chExt cx="0" cy="0"/>
        </a:xfrm>
      </p:grpSpPr>
      <p:grpSp>
        <p:nvGrpSpPr>
          <p:cNvPr id="301" name="Google Shape;301;p9"/>
          <p:cNvGrpSpPr/>
          <p:nvPr/>
        </p:nvGrpSpPr>
        <p:grpSpPr>
          <a:xfrm>
            <a:off x="0" y="-8467"/>
            <a:ext cx="12192000" cy="6866467"/>
            <a:chOff x="0" y="-8467"/>
            <a:chExt cx="12192000" cy="6866467"/>
          </a:xfrm>
        </p:grpSpPr>
        <p:cxnSp>
          <p:nvCxnSpPr>
            <p:cNvPr id="302" name="Google Shape;302;p9"/>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03" name="Google Shape;303;p9"/>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04" name="Google Shape;304;p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05" name="Google Shape;305;p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06" name="Google Shape;306;p9"/>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08" name="Google Shape;308;p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09" name="Google Shape;309;p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10" name="Google Shape;310;p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9"/>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2" name="Google Shape;312;p9"/>
          <p:cNvSpPr/>
          <p:nvPr/>
        </p:nvSpPr>
        <p:spPr>
          <a:xfrm>
            <a:off x="0" y="4572001"/>
            <a:ext cx="12192000" cy="2285999"/>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grpSp>
        <p:nvGrpSpPr>
          <p:cNvPr id="313" name="Google Shape;313;p9"/>
          <p:cNvGrpSpPr/>
          <p:nvPr/>
        </p:nvGrpSpPr>
        <p:grpSpPr>
          <a:xfrm>
            <a:off x="7425267" y="-8467"/>
            <a:ext cx="4766733" cy="6866467"/>
            <a:chOff x="7425267" y="-8467"/>
            <a:chExt cx="4766733" cy="6866467"/>
          </a:xfrm>
        </p:grpSpPr>
        <p:cxnSp>
          <p:nvCxnSpPr>
            <p:cNvPr id="314" name="Google Shape;314;p9"/>
            <p:cNvCxnSpPr/>
            <p:nvPr/>
          </p:nvCxnSpPr>
          <p:spPr>
            <a:xfrm>
              <a:off x="10196547" y="4572001"/>
              <a:ext cx="393665" cy="2285999"/>
            </a:xfrm>
            <a:prstGeom prst="straightConnector1">
              <a:avLst/>
            </a:prstGeom>
            <a:noFill/>
            <a:ln cap="flat" cmpd="sng" w="9525">
              <a:solidFill>
                <a:srgbClr val="BFBFBF">
                  <a:alpha val="69411"/>
                </a:srgbClr>
              </a:solidFill>
              <a:prstDash val="solid"/>
              <a:round/>
              <a:headEnd len="sm" w="sm" type="none"/>
              <a:tailEnd len="sm" w="sm" type="none"/>
            </a:ln>
          </p:spPr>
        </p:cxnSp>
        <p:cxnSp>
          <p:nvCxnSpPr>
            <p:cNvPr id="315" name="Google Shape;315;p9"/>
            <p:cNvCxnSpPr/>
            <p:nvPr/>
          </p:nvCxnSpPr>
          <p:spPr>
            <a:xfrm flipH="1">
              <a:off x="7425267" y="4572001"/>
              <a:ext cx="3383073" cy="2285999"/>
            </a:xfrm>
            <a:prstGeom prst="straightConnector1">
              <a:avLst/>
            </a:prstGeom>
            <a:noFill/>
            <a:ln cap="flat" cmpd="sng" w="9525">
              <a:solidFill>
                <a:srgbClr val="BFBFBF">
                  <a:alpha val="69411"/>
                </a:srgbClr>
              </a:solidFill>
              <a:prstDash val="solid"/>
              <a:round/>
              <a:headEnd len="sm" w="sm" type="none"/>
              <a:tailEnd len="sm" w="sm" type="none"/>
            </a:ln>
          </p:spPr>
        </p:cxnSp>
        <p:sp>
          <p:nvSpPr>
            <p:cNvPr id="316" name="Google Shape;316;p9"/>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17" name="Google Shape;317;p9"/>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18" name="Google Shape;318;p9"/>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9"/>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20" name="Google Shape;320;p9"/>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21" name="Google Shape;321;p9"/>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22" name="Google Shape;322;p9"/>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3" name="Google Shape;323;p9"/>
          <p:cNvSpPr txBox="1"/>
          <p:nvPr>
            <p:ph type="title"/>
          </p:nvPr>
        </p:nvSpPr>
        <p:spPr>
          <a:xfrm>
            <a:off x="765110" y="4758611"/>
            <a:ext cx="8508893" cy="1024415"/>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chemeClr val="accent1"/>
              </a:buClr>
              <a:buSzPts val="4600"/>
              <a:buFont typeface="Trebuchet MS"/>
              <a:buNone/>
            </a:pPr>
            <a:r>
              <a:rPr lang="en-US" sz="4600">
                <a:solidFill>
                  <a:srgbClr val="FFCA08"/>
                </a:solidFill>
              </a:rPr>
              <a:t>Château des Maures, Sintra</a:t>
            </a:r>
            <a:endParaRPr/>
          </a:p>
        </p:txBody>
      </p:sp>
      <p:sp>
        <p:nvSpPr>
          <p:cNvPr id="324" name="Google Shape;324;p9"/>
          <p:cNvSpPr/>
          <p:nvPr/>
        </p:nvSpPr>
        <p:spPr>
          <a:xfrm>
            <a:off x="0" y="1"/>
            <a:ext cx="12192000" cy="4572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Trebuchet MS"/>
              <a:ea typeface="Trebuchet MS"/>
              <a:cs typeface="Trebuchet MS"/>
              <a:sym typeface="Trebuchet MS"/>
            </a:endParaRPr>
          </a:p>
        </p:txBody>
      </p:sp>
      <p:pic>
        <p:nvPicPr>
          <p:cNvPr descr="Une image contenant arbre, extérieur, ciel, roche&#10;&#10;Description générée automatiquement" id="325" name="Google Shape;325;p9"/>
          <p:cNvPicPr preferRelativeResize="0"/>
          <p:nvPr>
            <p:ph idx="1" type="body"/>
          </p:nvPr>
        </p:nvPicPr>
        <p:blipFill rotWithShape="1">
          <a:blip r:embed="rId3">
            <a:alphaModFix/>
          </a:blip>
          <a:srcRect b="-2" l="0" r="-2" t="2534"/>
          <a:stretch/>
        </p:blipFill>
        <p:spPr>
          <a:xfrm>
            <a:off x="643466" y="803329"/>
            <a:ext cx="3426704" cy="3009016"/>
          </a:xfrm>
          <a:prstGeom prst="rect">
            <a:avLst/>
          </a:prstGeom>
          <a:noFill/>
          <a:ln>
            <a:noFill/>
          </a:ln>
        </p:spPr>
      </p:pic>
      <p:pic>
        <p:nvPicPr>
          <p:cNvPr descr="Une image contenant montagne, extérieur, nature, roche&#10;&#10;Description générée automatiquement" id="326" name="Google Shape;326;p9"/>
          <p:cNvPicPr preferRelativeResize="0"/>
          <p:nvPr/>
        </p:nvPicPr>
        <p:blipFill rotWithShape="1">
          <a:blip r:embed="rId4">
            <a:alphaModFix/>
          </a:blip>
          <a:srcRect b="3" l="0" r="3" t="2613"/>
          <a:stretch/>
        </p:blipFill>
        <p:spPr>
          <a:xfrm>
            <a:off x="4406592" y="803329"/>
            <a:ext cx="3426704" cy="3009016"/>
          </a:xfrm>
          <a:prstGeom prst="rect">
            <a:avLst/>
          </a:prstGeom>
          <a:noFill/>
          <a:ln>
            <a:noFill/>
          </a:ln>
        </p:spPr>
      </p:pic>
      <p:pic>
        <p:nvPicPr>
          <p:cNvPr descr="Une image contenant roche, extérieur, bâtiment, rocheux&#10;&#10;Description générée automatiquement" id="327" name="Google Shape;327;p9"/>
          <p:cNvPicPr preferRelativeResize="0"/>
          <p:nvPr/>
        </p:nvPicPr>
        <p:blipFill rotWithShape="1">
          <a:blip r:embed="rId5">
            <a:alphaModFix/>
          </a:blip>
          <a:srcRect b="0" l="7671" r="10335" t="0"/>
          <a:stretch/>
        </p:blipFill>
        <p:spPr>
          <a:xfrm>
            <a:off x="8117073" y="803329"/>
            <a:ext cx="3426704" cy="3134485"/>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Facette">
  <a:themeElements>
    <a:clrScheme name="Jaune">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acette">
  <a:themeElements>
    <a:clrScheme name="Jaune">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2021-11-09T20:29:56Z</dcterms:created>
  <dc:creator>Maria Pedro</dc:creator>
</cp:coreProperties>
</file>